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13"/>
  </p:notesMasterIdLst>
  <p:handoutMasterIdLst>
    <p:handoutMasterId r:id="rId14"/>
  </p:handoutMasterIdLst>
  <p:sldIdLst>
    <p:sldId id="428" r:id="rId5"/>
    <p:sldId id="512" r:id="rId6"/>
    <p:sldId id="539" r:id="rId7"/>
    <p:sldId id="545" r:id="rId8"/>
    <p:sldId id="532" r:id="rId9"/>
    <p:sldId id="546" r:id="rId10"/>
    <p:sldId id="548" r:id="rId11"/>
    <p:sldId id="45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1" userDrawn="1">
          <p15:clr>
            <a:srgbClr val="A4A3A4"/>
          </p15:clr>
        </p15:guide>
        <p15:guide id="2" pos="3840" userDrawn="1">
          <p15:clr>
            <a:srgbClr val="A4A3A4"/>
          </p15:clr>
        </p15:guide>
        <p15:guide id="3" orient="horz" pos="845" userDrawn="1">
          <p15:clr>
            <a:srgbClr val="A4A3A4"/>
          </p15:clr>
        </p15:guide>
        <p15:guide id="4" orient="horz" pos="22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0000"/>
    <a:srgbClr val="FFFFFF"/>
    <a:srgbClr val="61223B"/>
    <a:srgbClr val="3A3E40"/>
    <a:srgbClr val="F1EBDF"/>
    <a:srgbClr val="461B2B"/>
    <a:srgbClr val="461A2B"/>
    <a:srgbClr val="4D5356"/>
    <a:srgbClr val="E2D6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D81BE7-CE9A-4DC8-A7BD-96BA75D664F6}" v="1" dt="2025-06-02T08:49:00.5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928" autoAdjust="0"/>
  </p:normalViewPr>
  <p:slideViewPr>
    <p:cSldViewPr snapToGrid="0" snapToObjects="1" showGuides="1">
      <p:cViewPr varScale="1">
        <p:scale>
          <a:sx n="42" d="100"/>
          <a:sy n="42" d="100"/>
        </p:scale>
        <p:origin x="1604" y="40"/>
      </p:cViewPr>
      <p:guideLst>
        <p:guide orient="horz" pos="2001"/>
        <p:guide pos="3840"/>
        <p:guide orient="horz" pos="845"/>
        <p:guide orient="horz" pos="2260"/>
      </p:guideLst>
    </p:cSldViewPr>
  </p:slideViewPr>
  <p:outlineViewPr>
    <p:cViewPr>
      <p:scale>
        <a:sx n="33" d="100"/>
        <a:sy n="33" d="100"/>
      </p:scale>
      <p:origin x="0" y="0"/>
    </p:cViewPr>
  </p:outlineViewPr>
  <p:notesTextViewPr>
    <p:cViewPr>
      <p:scale>
        <a:sx n="3" d="2"/>
        <a:sy n="3" d="2"/>
      </p:scale>
      <p:origin x="0" y="0"/>
    </p:cViewPr>
  </p:notesTextViewPr>
  <p:sorterViewPr>
    <p:cViewPr>
      <p:scale>
        <a:sx n="40" d="100"/>
        <a:sy n="40" d="100"/>
      </p:scale>
      <p:origin x="0" y="0"/>
    </p:cViewPr>
  </p:sorterViewPr>
  <p:notesViewPr>
    <p:cSldViewPr snapToGrid="0" snapToObjects="1">
      <p:cViewPr varScale="1">
        <p:scale>
          <a:sx n="158" d="100"/>
          <a:sy n="158" d="100"/>
        </p:scale>
        <p:origin x="564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6410A7-8A5A-798A-1951-3A2FCCCCC83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5DF9C739-AA5D-B01C-A913-7903625E0B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45A893-5EA0-B148-9EB8-25B5DE5446AD}" type="datetimeFigureOut">
              <a:rPr lang="en-GB" smtClean="0"/>
              <a:t>12/06/2025</a:t>
            </a:fld>
            <a:endParaRPr lang="en-GB"/>
          </a:p>
        </p:txBody>
      </p:sp>
      <p:sp>
        <p:nvSpPr>
          <p:cNvPr id="4" name="Footer Placeholder 3">
            <a:extLst>
              <a:ext uri="{FF2B5EF4-FFF2-40B4-BE49-F238E27FC236}">
                <a16:creationId xmlns:a16="http://schemas.microsoft.com/office/drawing/2014/main" id="{8F13A60E-CFFF-5374-07F2-BA3BE7B8DB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08E786E-650F-FDB7-F5DF-538E5C38BDF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A1C75F-C7A7-BA4C-A5D0-FEB571AB7448}" type="slidenum">
              <a:rPr lang="en-GB" smtClean="0"/>
              <a:t>‹#›</a:t>
            </a:fld>
            <a:endParaRPr lang="en-GB"/>
          </a:p>
        </p:txBody>
      </p:sp>
    </p:spTree>
    <p:extLst>
      <p:ext uri="{BB962C8B-B14F-4D97-AF65-F5344CB8AC3E}">
        <p14:creationId xmlns:p14="http://schemas.microsoft.com/office/powerpoint/2010/main" val="24074556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69B49-EEFB-4B49-ACAD-82B53A8DDF70}" type="datetimeFigureOut">
              <a:rPr lang="en-US" smtClean="0"/>
              <a:t>6/12/2025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BF6EFC-B03E-874C-9CD9-41B66C8AE1E7}" type="slidenum">
              <a:rPr lang="en-US" smtClean="0"/>
              <a:t>‹#›</a:t>
            </a:fld>
            <a:endParaRPr lang="en-US"/>
          </a:p>
        </p:txBody>
      </p:sp>
    </p:spTree>
    <p:extLst>
      <p:ext uri="{BB962C8B-B14F-4D97-AF65-F5344CB8AC3E}">
        <p14:creationId xmlns:p14="http://schemas.microsoft.com/office/powerpoint/2010/main" val="724995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Hi everyone ,welcome to this short practical session on Elements to Minerals Conversion.</a:t>
            </a:r>
          </a:p>
          <a:p>
            <a:endParaRPr lang="en-ZA" dirty="0"/>
          </a:p>
          <a:p>
            <a:r>
              <a:rPr lang="en-ZA" dirty="0"/>
              <a:t>In the previous session, you looked at sampling and characterisation. Now we’re going to use some of that information — specifically the assay data — to estimate how much of each mineral is present in an ore sample.</a:t>
            </a:r>
          </a:p>
          <a:p>
            <a:endParaRPr lang="en-ZA" dirty="0"/>
          </a:p>
          <a:p>
            <a:r>
              <a:rPr lang="en-ZA" dirty="0"/>
              <a:t>Before we dive in, let me quickly go over the learning outcomes for this session.</a:t>
            </a:r>
            <a:endParaRPr lang="en-US" dirty="0"/>
          </a:p>
        </p:txBody>
      </p:sp>
      <p:sp>
        <p:nvSpPr>
          <p:cNvPr id="4" name="Slide Number Placeholder 3"/>
          <p:cNvSpPr>
            <a:spLocks noGrp="1"/>
          </p:cNvSpPr>
          <p:nvPr>
            <p:ph type="sldNum" sz="quarter" idx="5"/>
          </p:nvPr>
        </p:nvSpPr>
        <p:spPr/>
        <p:txBody>
          <a:bodyPr/>
          <a:lstStyle/>
          <a:p>
            <a:fld id="{99BF6EFC-B03E-874C-9CD9-41B66C8AE1E7}" type="slidenum">
              <a:rPr lang="en-US" smtClean="0"/>
              <a:t>1</a:t>
            </a:fld>
            <a:endParaRPr lang="en-US"/>
          </a:p>
        </p:txBody>
      </p:sp>
    </p:spTree>
    <p:extLst>
      <p:ext uri="{BB962C8B-B14F-4D97-AF65-F5344CB8AC3E}">
        <p14:creationId xmlns:p14="http://schemas.microsoft.com/office/powerpoint/2010/main" val="2574871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15B15-5367-4691-F0B0-59B339E4BC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FF973-DFC8-4B8A-5448-2181E01187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B3D977-CB5F-D085-CAFE-FD4BB0F07C52}"/>
              </a:ext>
            </a:extLst>
          </p:cNvPr>
          <p:cNvSpPr>
            <a:spLocks noGrp="1"/>
          </p:cNvSpPr>
          <p:nvPr>
            <p:ph type="body" idx="1"/>
          </p:nvPr>
        </p:nvSpPr>
        <p:spPr/>
        <p:txBody>
          <a:bodyPr/>
          <a:lstStyle/>
          <a:p>
            <a:r>
              <a:rPr lang="en-GB" sz="1800" dirty="0">
                <a:effectLst/>
                <a:latin typeface="Calibri" panose="020F0502020204030204" pitchFamily="34" charset="0"/>
                <a:cs typeface="Times New Roman" panose="02020603050405020304" pitchFamily="18" charset="0"/>
              </a:rPr>
              <a:t>Image sources, check all slide numbers throughout.</a:t>
            </a:r>
          </a:p>
        </p:txBody>
      </p:sp>
      <p:sp>
        <p:nvSpPr>
          <p:cNvPr id="4" name="Slide Number Placeholder 3">
            <a:extLst>
              <a:ext uri="{FF2B5EF4-FFF2-40B4-BE49-F238E27FC236}">
                <a16:creationId xmlns:a16="http://schemas.microsoft.com/office/drawing/2014/main" id="{82C8BF82-33E3-44B5-553C-7A1C0EC27AAA}"/>
              </a:ext>
            </a:extLst>
          </p:cNvPr>
          <p:cNvSpPr>
            <a:spLocks noGrp="1"/>
          </p:cNvSpPr>
          <p:nvPr>
            <p:ph type="sldNum" sz="quarter" idx="5"/>
          </p:nvPr>
        </p:nvSpPr>
        <p:spPr/>
        <p:txBody>
          <a:bodyPr/>
          <a:lstStyle/>
          <a:p>
            <a:fld id="{99BF6EFC-B03E-874C-9CD9-41B66C8AE1E7}" type="slidenum">
              <a:rPr lang="en-US" smtClean="0"/>
              <a:t>2</a:t>
            </a:fld>
            <a:endParaRPr lang="en-US"/>
          </a:p>
        </p:txBody>
      </p:sp>
    </p:spTree>
    <p:extLst>
      <p:ext uri="{BB962C8B-B14F-4D97-AF65-F5344CB8AC3E}">
        <p14:creationId xmlns:p14="http://schemas.microsoft.com/office/powerpoint/2010/main" val="1241523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We’ll be using a basic manual method based on this formula: A × X = b. </a:t>
            </a:r>
          </a:p>
          <a:p>
            <a:r>
              <a:rPr lang="en-ZA" dirty="0"/>
              <a:t>This method works well when you’re dealing with simple ore systems. maybe one or two valuable minerals tied to a diagnostic element. You just need to know which minerals are present and the element proportions within them.</a:t>
            </a:r>
          </a:p>
          <a:p>
            <a:endParaRPr lang="en-ZA" dirty="0"/>
          </a:p>
          <a:p>
            <a:r>
              <a:rPr lang="en-ZA" dirty="0"/>
              <a:t>For today, we’re working with simplified assay data, just to get a feel for the method. You’ll see a worked example first, which we’ll go through together. Then I’ll give you a short exercise using a similar data table so you can try it out yourselves.</a:t>
            </a:r>
          </a:p>
          <a:p>
            <a:endParaRPr lang="en-ZA" dirty="0"/>
          </a:p>
          <a:p>
            <a:r>
              <a:rPr lang="en-ZA" dirty="0"/>
              <a:t>Just to set expectations — this is the foundation. In real-world work, things are rarely this tidy. Assay data often reflects overlapping mineral phases, impurities, or uncertainty in both measurement and interpretation. Later in the course, when we get to data modelling, you </a:t>
            </a:r>
            <a:r>
              <a:rPr lang="en-ZA" dirty="0" err="1"/>
              <a:t>ll</a:t>
            </a:r>
            <a:r>
              <a:rPr lang="en-ZA" dirty="0"/>
              <a:t> be working with more realistic datasets and digital tools. But for now, let’s focus on the fundamentals and make sure we understand how this basic conversion works.</a:t>
            </a:r>
          </a:p>
        </p:txBody>
      </p:sp>
      <p:sp>
        <p:nvSpPr>
          <p:cNvPr id="4" name="Slide Number Placeholder 3"/>
          <p:cNvSpPr>
            <a:spLocks noGrp="1"/>
          </p:cNvSpPr>
          <p:nvPr>
            <p:ph type="sldNum" sz="quarter" idx="5"/>
          </p:nvPr>
        </p:nvSpPr>
        <p:spPr/>
        <p:txBody>
          <a:bodyPr/>
          <a:lstStyle/>
          <a:p>
            <a:fld id="{99BF6EFC-B03E-874C-9CD9-41B66C8AE1E7}" type="slidenum">
              <a:rPr lang="en-US" smtClean="0"/>
              <a:t>3</a:t>
            </a:fld>
            <a:endParaRPr lang="en-US"/>
          </a:p>
        </p:txBody>
      </p:sp>
    </p:spTree>
    <p:extLst>
      <p:ext uri="{BB962C8B-B14F-4D97-AF65-F5344CB8AC3E}">
        <p14:creationId xmlns:p14="http://schemas.microsoft.com/office/powerpoint/2010/main" val="1629030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73C4E-917E-638B-1EB8-9EA2F85D7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DECB5-8ED9-EF7A-CD92-3BD76E7105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AE117-D0B9-9ED1-D807-44FC5212BF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1ED0AB-5DDC-4FBD-FCC4-EB990AAE15CF}"/>
              </a:ext>
            </a:extLst>
          </p:cNvPr>
          <p:cNvSpPr>
            <a:spLocks noGrp="1"/>
          </p:cNvSpPr>
          <p:nvPr>
            <p:ph type="sldNum" sz="quarter" idx="5"/>
          </p:nvPr>
        </p:nvSpPr>
        <p:spPr/>
        <p:txBody>
          <a:bodyPr/>
          <a:lstStyle/>
          <a:p>
            <a:fld id="{99BF6EFC-B03E-874C-9CD9-41B66C8AE1E7}" type="slidenum">
              <a:rPr lang="en-US" smtClean="0"/>
              <a:t>4</a:t>
            </a:fld>
            <a:endParaRPr lang="en-US"/>
          </a:p>
        </p:txBody>
      </p:sp>
    </p:spTree>
    <p:extLst>
      <p:ext uri="{BB962C8B-B14F-4D97-AF65-F5344CB8AC3E}">
        <p14:creationId xmlns:p14="http://schemas.microsoft.com/office/powerpoint/2010/main" val="2466652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2AE06-D094-053E-151B-C016FF0BF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054138-FD96-9264-9F6B-C82B629067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4145F8-A262-A8F9-0E22-6C0C72F48F1F}"/>
              </a:ext>
            </a:extLst>
          </p:cNvPr>
          <p:cNvSpPr>
            <a:spLocks noGrp="1"/>
          </p:cNvSpPr>
          <p:nvPr>
            <p:ph type="body" idx="1"/>
          </p:nvPr>
        </p:nvSpPr>
        <p:spPr/>
        <p:txBody>
          <a:bodyPr/>
          <a:lstStyle/>
          <a:p>
            <a:r>
              <a:rPr lang="en-GB" sz="1800" dirty="0">
                <a:effectLst/>
                <a:latin typeface="Calibri" panose="020F0502020204030204" pitchFamily="34" charset="0"/>
                <a:cs typeface="Times New Roman" panose="02020603050405020304" pitchFamily="18" charset="0"/>
              </a:rPr>
              <a:t>Image sources, check all slide numbers throughout.</a:t>
            </a:r>
          </a:p>
        </p:txBody>
      </p:sp>
      <p:sp>
        <p:nvSpPr>
          <p:cNvPr id="4" name="Slide Number Placeholder 3">
            <a:extLst>
              <a:ext uri="{FF2B5EF4-FFF2-40B4-BE49-F238E27FC236}">
                <a16:creationId xmlns:a16="http://schemas.microsoft.com/office/drawing/2014/main" id="{58BC7A58-5F82-42A6-7137-32215344923D}"/>
              </a:ext>
            </a:extLst>
          </p:cNvPr>
          <p:cNvSpPr>
            <a:spLocks noGrp="1"/>
          </p:cNvSpPr>
          <p:nvPr>
            <p:ph type="sldNum" sz="quarter" idx="5"/>
          </p:nvPr>
        </p:nvSpPr>
        <p:spPr/>
        <p:txBody>
          <a:bodyPr/>
          <a:lstStyle/>
          <a:p>
            <a:fld id="{99BF6EFC-B03E-874C-9CD9-41B66C8AE1E7}" type="slidenum">
              <a:rPr lang="en-US" smtClean="0"/>
              <a:t>5</a:t>
            </a:fld>
            <a:endParaRPr lang="en-US"/>
          </a:p>
        </p:txBody>
      </p:sp>
    </p:spTree>
    <p:extLst>
      <p:ext uri="{BB962C8B-B14F-4D97-AF65-F5344CB8AC3E}">
        <p14:creationId xmlns:p14="http://schemas.microsoft.com/office/powerpoint/2010/main" val="3974346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2B9C3-D435-21FF-7D28-672D32D2FF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12126E-AA18-B12C-DCDC-099ADB2562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7363A0-49F2-8537-8239-52C3B77EAD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242874-F105-5553-D8BD-92E3F2972E03}"/>
              </a:ext>
            </a:extLst>
          </p:cNvPr>
          <p:cNvSpPr>
            <a:spLocks noGrp="1"/>
          </p:cNvSpPr>
          <p:nvPr>
            <p:ph type="sldNum" sz="quarter" idx="5"/>
          </p:nvPr>
        </p:nvSpPr>
        <p:spPr/>
        <p:txBody>
          <a:bodyPr/>
          <a:lstStyle/>
          <a:p>
            <a:fld id="{99BF6EFC-B03E-874C-9CD9-41B66C8AE1E7}" type="slidenum">
              <a:rPr lang="en-US" smtClean="0"/>
              <a:t>6</a:t>
            </a:fld>
            <a:endParaRPr lang="en-US"/>
          </a:p>
        </p:txBody>
      </p:sp>
    </p:spTree>
    <p:extLst>
      <p:ext uri="{BB962C8B-B14F-4D97-AF65-F5344CB8AC3E}">
        <p14:creationId xmlns:p14="http://schemas.microsoft.com/office/powerpoint/2010/main" val="1567845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15BE0-903F-CCA6-A7CE-BFF776613E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7CD5AE-4074-366E-6827-465894088D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419EBE-E6ED-2012-D455-E586D2FA144D}"/>
              </a:ext>
            </a:extLst>
          </p:cNvPr>
          <p:cNvSpPr>
            <a:spLocks noGrp="1"/>
          </p:cNvSpPr>
          <p:nvPr>
            <p:ph type="body" idx="1"/>
          </p:nvPr>
        </p:nvSpPr>
        <p:spPr/>
        <p:txBody>
          <a:bodyPr/>
          <a:lstStyle/>
          <a:p>
            <a:r>
              <a:rPr lang="en-GB" sz="1800" dirty="0">
                <a:effectLst/>
                <a:latin typeface="Calibri" panose="020F0502020204030204" pitchFamily="34" charset="0"/>
                <a:cs typeface="Times New Roman" panose="02020603050405020304" pitchFamily="18" charset="0"/>
              </a:rPr>
              <a:t>Image sources, check all slide numbers throughout.</a:t>
            </a:r>
          </a:p>
        </p:txBody>
      </p:sp>
      <p:sp>
        <p:nvSpPr>
          <p:cNvPr id="4" name="Slide Number Placeholder 3">
            <a:extLst>
              <a:ext uri="{FF2B5EF4-FFF2-40B4-BE49-F238E27FC236}">
                <a16:creationId xmlns:a16="http://schemas.microsoft.com/office/drawing/2014/main" id="{D4CD93E8-8DAB-29AC-7591-C50532623834}"/>
              </a:ext>
            </a:extLst>
          </p:cNvPr>
          <p:cNvSpPr>
            <a:spLocks noGrp="1"/>
          </p:cNvSpPr>
          <p:nvPr>
            <p:ph type="sldNum" sz="quarter" idx="5"/>
          </p:nvPr>
        </p:nvSpPr>
        <p:spPr/>
        <p:txBody>
          <a:bodyPr/>
          <a:lstStyle/>
          <a:p>
            <a:fld id="{99BF6EFC-B03E-874C-9CD9-41B66C8AE1E7}" type="slidenum">
              <a:rPr lang="en-US" smtClean="0"/>
              <a:t>7</a:t>
            </a:fld>
            <a:endParaRPr lang="en-US"/>
          </a:p>
        </p:txBody>
      </p:sp>
    </p:spTree>
    <p:extLst>
      <p:ext uri="{BB962C8B-B14F-4D97-AF65-F5344CB8AC3E}">
        <p14:creationId xmlns:p14="http://schemas.microsoft.com/office/powerpoint/2010/main" val="4162041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a:t>
            </a:r>
          </a:p>
        </p:txBody>
      </p:sp>
      <p:sp>
        <p:nvSpPr>
          <p:cNvPr id="4" name="Slide Number Placeholder 3"/>
          <p:cNvSpPr>
            <a:spLocks noGrp="1"/>
          </p:cNvSpPr>
          <p:nvPr>
            <p:ph type="sldNum" sz="quarter" idx="5"/>
          </p:nvPr>
        </p:nvSpPr>
        <p:spPr/>
        <p:txBody>
          <a:bodyPr/>
          <a:lstStyle/>
          <a:p>
            <a:fld id="{99BF6EFC-B03E-874C-9CD9-41B66C8AE1E7}" type="slidenum">
              <a:rPr lang="en-US" smtClean="0"/>
              <a:t>8</a:t>
            </a:fld>
            <a:endParaRPr lang="en-US"/>
          </a:p>
        </p:txBody>
      </p:sp>
    </p:spTree>
    <p:extLst>
      <p:ext uri="{BB962C8B-B14F-4D97-AF65-F5344CB8AC3E}">
        <p14:creationId xmlns:p14="http://schemas.microsoft.com/office/powerpoint/2010/main" val="561268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7" Type="http://schemas.microsoft.com/office/2007/relationships/hdphoto" Target="../media/hdphoto4.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6.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5.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End Slide">
    <p:spTree>
      <p:nvGrpSpPr>
        <p:cNvPr id="1" name=""/>
        <p:cNvGrpSpPr/>
        <p:nvPr/>
      </p:nvGrpSpPr>
      <p:grpSpPr>
        <a:xfrm>
          <a:off x="0" y="0"/>
          <a:ext cx="0" cy="0"/>
          <a:chOff x="0" y="0"/>
          <a:chExt cx="0" cy="0"/>
        </a:xfrm>
      </p:grpSpPr>
      <p:sp>
        <p:nvSpPr>
          <p:cNvPr id="4" name="Picture Placeholder ">
            <a:extLst>
              <a:ext uri="{FF2B5EF4-FFF2-40B4-BE49-F238E27FC236}">
                <a16:creationId xmlns:a16="http://schemas.microsoft.com/office/drawing/2014/main" id="{9ED6FEF4-BAF3-0D66-B6BF-B81560E0E53B}"/>
              </a:ext>
            </a:extLst>
          </p:cNvPr>
          <p:cNvSpPr>
            <a:spLocks noGrp="1"/>
          </p:cNvSpPr>
          <p:nvPr>
            <p:ph type="pic" sz="quarter" idx="11"/>
          </p:nvPr>
        </p:nvSpPr>
        <p:spPr>
          <a:xfrm>
            <a:off x="0" y="-2"/>
            <a:ext cx="12192000" cy="6858001"/>
          </a:xfrm>
          <a:solidFill>
            <a:schemeClr val="bg1">
              <a:lumMod val="95000"/>
            </a:schemeClr>
          </a:solidFill>
        </p:spPr>
        <p:txBody>
          <a:bodyPr>
            <a:normAutofit/>
          </a:bodyPr>
          <a:lstStyle>
            <a:lvl1pPr marL="0" indent="0">
              <a:buFontTx/>
              <a:buNone/>
              <a:defRPr sz="1400"/>
            </a:lvl1pPr>
          </a:lstStyle>
          <a:p>
            <a:endParaRPr lang="en-US" dirty="0"/>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0" y="2700954"/>
            <a:ext cx="4411640" cy="1456087"/>
          </a:xfrm>
          <a:prstGeom prst="rect">
            <a:avLst/>
          </a:prstGeom>
        </p:spPr>
        <p:txBody>
          <a:bodyPr anchor="ctr"/>
          <a:lstStyle>
            <a:lvl1pPr>
              <a:defRPr>
                <a:solidFill>
                  <a:schemeClr val="bg1"/>
                </a:solidFill>
              </a:defRPr>
            </a:lvl1pPr>
          </a:lstStyle>
          <a:p>
            <a:r>
              <a:rPr lang="en-GB" dirty="0"/>
              <a:t>CLICK TO EDIT TITLE</a:t>
            </a:r>
            <a:endParaRPr lang="en-US" dirty="0"/>
          </a:p>
        </p:txBody>
      </p:sp>
    </p:spTree>
    <p:extLst>
      <p:ext uri="{BB962C8B-B14F-4D97-AF65-F5344CB8AC3E}">
        <p14:creationId xmlns:p14="http://schemas.microsoft.com/office/powerpoint/2010/main" val="902814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on white bg with pattern">
    <p:bg>
      <p:bgPr>
        <a:solidFill>
          <a:schemeClr val="bg1"/>
        </a:solidFill>
        <a:effectLst/>
      </p:bgPr>
    </p:bg>
    <p:spTree>
      <p:nvGrpSpPr>
        <p:cNvPr id="1" name=""/>
        <p:cNvGrpSpPr/>
        <p:nvPr/>
      </p:nvGrpSpPr>
      <p:grpSpPr>
        <a:xfrm>
          <a:off x="0" y="0"/>
          <a:ext cx="0" cy="0"/>
          <a:chOff x="0" y="0"/>
          <a:chExt cx="0" cy="0"/>
        </a:xfrm>
      </p:grpSpPr>
      <p:pic>
        <p:nvPicPr>
          <p:cNvPr id="9" name="Pattern">
            <a:extLst>
              <a:ext uri="{FF2B5EF4-FFF2-40B4-BE49-F238E27FC236}">
                <a16:creationId xmlns:a16="http://schemas.microsoft.com/office/drawing/2014/main" id="{92A5C720-0429-4541-B977-B6E1AE463E85}"/>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Layer>
                </a14:imgProps>
              </a:ext>
              <a:ext uri="{28A0092B-C50C-407E-A947-70E740481C1C}">
                <a14:useLocalDpi xmlns:a14="http://schemas.microsoft.com/office/drawing/2010/main"/>
              </a:ext>
            </a:extLst>
          </a:blip>
          <a:srcRect/>
          <a:stretch/>
        </p:blipFill>
        <p:spPr>
          <a:xfrm>
            <a:off x="1379" y="1417674"/>
            <a:ext cx="12190620" cy="5180748"/>
          </a:xfrm>
          <a:prstGeom prst="rect">
            <a:avLst/>
          </a:prstGeom>
        </p:spPr>
      </p:pic>
      <p:sp>
        <p:nvSpPr>
          <p:cNvPr id="4" name="Content Placeholder ">
            <a:extLst>
              <a:ext uri="{FF2B5EF4-FFF2-40B4-BE49-F238E27FC236}">
                <a16:creationId xmlns:a16="http://schemas.microsoft.com/office/drawing/2014/main" id="{4A0A04E6-82A6-6342-BC69-1852DDFBABAB}"/>
              </a:ext>
            </a:extLst>
          </p:cNvPr>
          <p:cNvSpPr>
            <a:spLocks noGrp="1"/>
          </p:cNvSpPr>
          <p:nvPr>
            <p:ph idx="1" hasCustomPrompt="1"/>
          </p:nvPr>
        </p:nvSpPr>
        <p:spPr>
          <a:xfrm>
            <a:off x="347329" y="1701053"/>
            <a:ext cx="11506253" cy="4793876"/>
          </a:xfrm>
        </p:spPr>
        <p:txBody>
          <a:bodyPr>
            <a:normAutofit lnSpcReduction="10000"/>
          </a:bodyPr>
          <a:lstStyle/>
          <a:p>
            <a:r>
              <a:rPr lang="en-GB" dirty="0"/>
              <a:t>Content placeholder</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7329" y="266387"/>
            <a:ext cx="8902997"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273491340"/>
      </p:ext>
    </p:extLst>
  </p:cSld>
  <p:clrMapOvr>
    <a:masterClrMapping/>
  </p:clrMapOvr>
  <p:extLst>
    <p:ext uri="{DCECCB84-F9BA-43D5-87BE-67443E8EF086}">
      <p15:sldGuideLst xmlns:p15="http://schemas.microsoft.com/office/powerpoint/2012/main">
        <p15:guide id="1" orient="horz" pos="845" userDrawn="1">
          <p15:clr>
            <a:srgbClr val="FBAE40"/>
          </p15:clr>
        </p15:guide>
        <p15:guide id="2" orient="horz" pos="86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heading and content on white bg with pattern panel">
    <p:spTree>
      <p:nvGrpSpPr>
        <p:cNvPr id="1" name=""/>
        <p:cNvGrpSpPr/>
        <p:nvPr/>
      </p:nvGrpSpPr>
      <p:grpSpPr>
        <a:xfrm>
          <a:off x="0" y="0"/>
          <a:ext cx="0" cy="0"/>
          <a:chOff x="0" y="0"/>
          <a:chExt cx="0" cy="0"/>
        </a:xfrm>
      </p:grpSpPr>
      <p:pic>
        <p:nvPicPr>
          <p:cNvPr id="11" name="Pattern">
            <a:extLst>
              <a:ext uri="{FF2B5EF4-FFF2-40B4-BE49-F238E27FC236}">
                <a16:creationId xmlns:a16="http://schemas.microsoft.com/office/drawing/2014/main" id="{4232ACA5-F913-4C40-9156-9574AC847B0D}"/>
              </a:ext>
            </a:extLst>
          </p:cNvPr>
          <p:cNvPicPr>
            <a:picLocks noChangeAspect="1"/>
          </p:cNvPicPr>
          <p:nvPr userDrawn="1"/>
        </p:nvPicPr>
        <p:blipFill rotWithShape="1">
          <a:blip r:embed="rId2" cstate="screen">
            <a:duotone>
              <a:schemeClr val="accent2">
                <a:shade val="45000"/>
                <a:satMod val="135000"/>
              </a:schemeClr>
              <a:prstClr val="white"/>
            </a:duotone>
            <a:alphaModFix amt="40000"/>
            <a:extLst>
              <a:ext uri="{BEBA8EAE-BF5A-486C-A8C5-ECC9F3942E4B}">
                <a14:imgProps xmlns:a14="http://schemas.microsoft.com/office/drawing/2010/main">
                  <a14:imgLayer r:embed="rId3">
                    <a14:imgEffect>
                      <a14:sharpenSoften amount="50000"/>
                    </a14:imgEffect>
                    <a14:imgEffect>
                      <a14:colorTemperature colorTemp="11500"/>
                    </a14:imgEffect>
                    <a14:imgEffect>
                      <a14:saturation sat="400000"/>
                    </a14:imgEffect>
                  </a14:imgLayer>
                </a14:imgProps>
              </a:ext>
              <a:ext uri="{28A0092B-C50C-407E-A947-70E740481C1C}">
                <a14:useLocalDpi xmlns:a14="http://schemas.microsoft.com/office/drawing/2010/main"/>
              </a:ext>
            </a:extLst>
          </a:blip>
          <a:srcRect/>
          <a:stretch/>
        </p:blipFill>
        <p:spPr>
          <a:xfrm>
            <a:off x="1379" y="1417790"/>
            <a:ext cx="4041984" cy="5180631"/>
          </a:xfrm>
          <a:prstGeom prst="rect">
            <a:avLst/>
          </a:prstGeom>
        </p:spPr>
      </p:pic>
      <p:sp>
        <p:nvSpPr>
          <p:cNvPr id="13" name="Content Placeholder ">
            <a:extLst>
              <a:ext uri="{FF2B5EF4-FFF2-40B4-BE49-F238E27FC236}">
                <a16:creationId xmlns:a16="http://schemas.microsoft.com/office/drawing/2014/main" id="{297102B3-ABBC-8342-9686-98DDA2B5DFAF}"/>
              </a:ext>
            </a:extLst>
          </p:cNvPr>
          <p:cNvSpPr>
            <a:spLocks noGrp="1"/>
          </p:cNvSpPr>
          <p:nvPr>
            <p:ph idx="1" hasCustomPrompt="1"/>
          </p:nvPr>
        </p:nvSpPr>
        <p:spPr>
          <a:xfrm>
            <a:off x="4298506" y="1701053"/>
            <a:ext cx="7553252" cy="4797183"/>
          </a:xfrm>
        </p:spPr>
        <p:txBody>
          <a:bodyPr>
            <a:normAutofit lnSpcReduction="10000"/>
          </a:bodyPr>
          <a:lstStyle/>
          <a:p>
            <a:r>
              <a:rPr lang="en-GB" dirty="0"/>
              <a:t>Content placeholder</a:t>
            </a:r>
          </a:p>
        </p:txBody>
      </p:sp>
      <p:sp>
        <p:nvSpPr>
          <p:cNvPr id="14" name="Sub-heading">
            <a:extLst>
              <a:ext uri="{FF2B5EF4-FFF2-40B4-BE49-F238E27FC236}">
                <a16:creationId xmlns:a16="http://schemas.microsoft.com/office/drawing/2014/main" id="{F0A305C8-DF3E-DB45-9F64-CF839254AACB}"/>
              </a:ext>
            </a:extLst>
          </p:cNvPr>
          <p:cNvSpPr>
            <a:spLocks noGrp="1"/>
          </p:cNvSpPr>
          <p:nvPr>
            <p:ph type="body" sz="quarter" idx="10" hasCustomPrompt="1"/>
          </p:nvPr>
        </p:nvSpPr>
        <p:spPr>
          <a:xfrm>
            <a:off x="340242" y="1701053"/>
            <a:ext cx="3703121" cy="4797183"/>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1" i="0" kern="1200" dirty="0">
                <a:solidFill>
                  <a:schemeClr val="tx1"/>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0242" y="265295"/>
            <a:ext cx="8910084" cy="1019176"/>
          </a:xfrm>
          <a:prstGeom prst="rect">
            <a:avLst/>
          </a:prstGeom>
        </p:spPr>
        <p:txBody>
          <a:bodyP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39536282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ual layout slide on white bg">
    <p:spTree>
      <p:nvGrpSpPr>
        <p:cNvPr id="1" name=""/>
        <p:cNvGrpSpPr/>
        <p:nvPr/>
      </p:nvGrpSpPr>
      <p:grpSpPr>
        <a:xfrm>
          <a:off x="0" y="0"/>
          <a:ext cx="0" cy="0"/>
          <a:chOff x="0" y="0"/>
          <a:chExt cx="0" cy="0"/>
        </a:xfrm>
      </p:grpSpPr>
      <p:sp>
        <p:nvSpPr>
          <p:cNvPr id="11" name="White Rectangle">
            <a:extLst>
              <a:ext uri="{FF2B5EF4-FFF2-40B4-BE49-F238E27FC236}">
                <a16:creationId xmlns:a16="http://schemas.microsoft.com/office/drawing/2014/main" id="{948D6589-07BC-504A-9A95-293D1FAB3969}"/>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a:extLst>
              <a:ext uri="{FF2B5EF4-FFF2-40B4-BE49-F238E27FC236}">
                <a16:creationId xmlns:a16="http://schemas.microsoft.com/office/drawing/2014/main" id="{2FCD4CF8-0C12-EA43-B791-77B95BE3B8A1}"/>
              </a:ext>
            </a:extLst>
          </p:cNvPr>
          <p:cNvSpPr>
            <a:spLocks noGrp="1"/>
          </p:cNvSpPr>
          <p:nvPr>
            <p:ph idx="12" hasCustomPrompt="1"/>
          </p:nvPr>
        </p:nvSpPr>
        <p:spPr>
          <a:xfrm>
            <a:off x="6305552" y="1701053"/>
            <a:ext cx="5546206" cy="4788936"/>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1">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4" name="Title 2">
            <a:extLst>
              <a:ext uri="{FF2B5EF4-FFF2-40B4-BE49-F238E27FC236}">
                <a16:creationId xmlns:a16="http://schemas.microsoft.com/office/drawing/2014/main" id="{3A21EA00-5D4A-874F-9DE9-2C510BCA999D}"/>
              </a:ext>
            </a:extLst>
          </p:cNvPr>
          <p:cNvSpPr>
            <a:spLocks noGrp="1"/>
          </p:cNvSpPr>
          <p:nvPr>
            <p:ph type="body" sz="quarter" idx="14" hasCustomPrompt="1"/>
          </p:nvPr>
        </p:nvSpPr>
        <p:spPr>
          <a:xfrm>
            <a:off x="6305550" y="219918"/>
            <a:ext cx="5546208" cy="1019176"/>
          </a:xfrm>
        </p:spPr>
        <p:txBody>
          <a:bodyPr/>
          <a:lstStyle>
            <a:lvl1pPr marL="0" indent="0">
              <a:buFontTx/>
              <a:buNone/>
              <a:defRPr lang="en-GB" sz="3200" b="1" i="1" kern="1200" dirty="0" smtClean="0">
                <a:solidFill>
                  <a:schemeClr val="accent1"/>
                </a:solidFill>
                <a:latin typeface="Trebuchet MS" panose="020B0703020202090204" pitchFamily="34" charset="0"/>
                <a:ea typeface="+mj-ea"/>
                <a:cs typeface="+mj-cs"/>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CLICK TO EDIT TITLE</a:t>
            </a:r>
          </a:p>
        </p:txBody>
      </p:sp>
      <p:sp>
        <p:nvSpPr>
          <p:cNvPr id="15" name="Content Placeholder 1">
            <a:extLst>
              <a:ext uri="{FF2B5EF4-FFF2-40B4-BE49-F238E27FC236}">
                <a16:creationId xmlns:a16="http://schemas.microsoft.com/office/drawing/2014/main" id="{711302C3-77CD-E045-AC17-217A8FF65206}"/>
              </a:ext>
            </a:extLst>
          </p:cNvPr>
          <p:cNvSpPr>
            <a:spLocks noGrp="1"/>
          </p:cNvSpPr>
          <p:nvPr>
            <p:ph idx="1" hasCustomPrompt="1"/>
          </p:nvPr>
        </p:nvSpPr>
        <p:spPr>
          <a:xfrm>
            <a:off x="340242" y="1701053"/>
            <a:ext cx="5546208" cy="4788936"/>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7" name="Title 1">
            <a:extLst>
              <a:ext uri="{FF2B5EF4-FFF2-40B4-BE49-F238E27FC236}">
                <a16:creationId xmlns:a16="http://schemas.microsoft.com/office/drawing/2014/main" id="{AD74D22F-7C30-804B-B618-3432E30FA7B0}"/>
              </a:ext>
            </a:extLst>
          </p:cNvPr>
          <p:cNvSpPr>
            <a:spLocks noGrp="1"/>
          </p:cNvSpPr>
          <p:nvPr>
            <p:ph type="title" hasCustomPrompt="1"/>
          </p:nvPr>
        </p:nvSpPr>
        <p:spPr>
          <a:xfrm>
            <a:off x="340242" y="219918"/>
            <a:ext cx="5546209" cy="1019176"/>
          </a:xfrm>
          <a:prstGeom prst="rect">
            <a:avLst/>
          </a:prstGeom>
        </p:spPr>
        <p:txBody>
          <a:bodyPr/>
          <a:lstStyle>
            <a:lvl1pPr>
              <a:lnSpc>
                <a:spcPct val="100000"/>
              </a:lnSpc>
              <a:defRPr/>
            </a:lvl1pPr>
          </a:lstStyle>
          <a:p>
            <a:r>
              <a:rPr lang="en-GB" dirty="0"/>
              <a:t>CLICK TO EDIT TITLE</a:t>
            </a:r>
            <a:endParaRPr lang="en-US" dirty="0"/>
          </a:p>
        </p:txBody>
      </p:sp>
    </p:spTree>
    <p:extLst>
      <p:ext uri="{BB962C8B-B14F-4D97-AF65-F5344CB8AC3E}">
        <p14:creationId xmlns:p14="http://schemas.microsoft.com/office/powerpoint/2010/main" val="366128784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x columns slide on white bg">
    <p:spTree>
      <p:nvGrpSpPr>
        <p:cNvPr id="1" name=""/>
        <p:cNvGrpSpPr/>
        <p:nvPr/>
      </p:nvGrpSpPr>
      <p:grpSpPr>
        <a:xfrm>
          <a:off x="0" y="0"/>
          <a:ext cx="0" cy="0"/>
          <a:chOff x="0" y="0"/>
          <a:chExt cx="0" cy="0"/>
        </a:xfrm>
      </p:grpSpPr>
      <p:sp>
        <p:nvSpPr>
          <p:cNvPr id="19" name="White Rectangle">
            <a:extLst>
              <a:ext uri="{FF2B5EF4-FFF2-40B4-BE49-F238E27FC236}">
                <a16:creationId xmlns:a16="http://schemas.microsoft.com/office/drawing/2014/main" id="{AF7E239E-9757-3248-A127-4F42F0637408}"/>
              </a:ext>
            </a:extLst>
          </p:cNvPr>
          <p:cNvSpPr/>
          <p:nvPr userDrawn="1"/>
        </p:nvSpPr>
        <p:spPr>
          <a:xfrm>
            <a:off x="0" y="0"/>
            <a:ext cx="12192000" cy="13389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Content Placeholder 3">
            <a:extLst>
              <a:ext uri="{FF2B5EF4-FFF2-40B4-BE49-F238E27FC236}">
                <a16:creationId xmlns:a16="http://schemas.microsoft.com/office/drawing/2014/main" id="{2B59F022-8EBD-944D-810D-855A24D6A260}"/>
              </a:ext>
            </a:extLst>
          </p:cNvPr>
          <p:cNvSpPr>
            <a:spLocks noGrp="1"/>
          </p:cNvSpPr>
          <p:nvPr>
            <p:ph idx="12" hasCustomPrompt="1"/>
          </p:nvPr>
        </p:nvSpPr>
        <p:spPr>
          <a:xfrm>
            <a:off x="8253778" y="1701053"/>
            <a:ext cx="3600000" cy="479718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5" name="Title 3">
            <a:extLst>
              <a:ext uri="{FF2B5EF4-FFF2-40B4-BE49-F238E27FC236}">
                <a16:creationId xmlns:a16="http://schemas.microsoft.com/office/drawing/2014/main" id="{46C5C79B-1FC7-684E-8098-DD6B7E0A0122}"/>
              </a:ext>
            </a:extLst>
          </p:cNvPr>
          <p:cNvSpPr>
            <a:spLocks noGrp="1"/>
          </p:cNvSpPr>
          <p:nvPr>
            <p:ph type="body" sz="quarter" idx="14" hasCustomPrompt="1"/>
          </p:nvPr>
        </p:nvSpPr>
        <p:spPr>
          <a:xfrm>
            <a:off x="8253778" y="216396"/>
            <a:ext cx="3600000" cy="1067301"/>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4" name="Content Placeholder  2">
            <a:extLst>
              <a:ext uri="{FF2B5EF4-FFF2-40B4-BE49-F238E27FC236}">
                <a16:creationId xmlns:a16="http://schemas.microsoft.com/office/drawing/2014/main" id="{4BF8A05F-FD1D-CD48-A3CF-DE8AF43F6977}"/>
              </a:ext>
            </a:extLst>
          </p:cNvPr>
          <p:cNvSpPr>
            <a:spLocks noGrp="1"/>
          </p:cNvSpPr>
          <p:nvPr>
            <p:ph idx="15" hasCustomPrompt="1"/>
          </p:nvPr>
        </p:nvSpPr>
        <p:spPr>
          <a:xfrm>
            <a:off x="4297619" y="1701053"/>
            <a:ext cx="3599998" cy="479718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i="0"/>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7" name="Title 2">
            <a:extLst>
              <a:ext uri="{FF2B5EF4-FFF2-40B4-BE49-F238E27FC236}">
                <a16:creationId xmlns:a16="http://schemas.microsoft.com/office/drawing/2014/main" id="{5BE914C9-9E29-9D45-8E51-BE422FBBE2C1}"/>
              </a:ext>
            </a:extLst>
          </p:cNvPr>
          <p:cNvSpPr>
            <a:spLocks noGrp="1"/>
          </p:cNvSpPr>
          <p:nvPr>
            <p:ph type="body" sz="quarter" idx="17" hasCustomPrompt="1"/>
          </p:nvPr>
        </p:nvSpPr>
        <p:spPr>
          <a:xfrm>
            <a:off x="4297618" y="215776"/>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
        <p:nvSpPr>
          <p:cNvPr id="10" name="Content Placeholder 1">
            <a:extLst>
              <a:ext uri="{FF2B5EF4-FFF2-40B4-BE49-F238E27FC236}">
                <a16:creationId xmlns:a16="http://schemas.microsoft.com/office/drawing/2014/main" id="{1E5D113C-3036-C842-BC1F-5B0180C05F49}"/>
              </a:ext>
            </a:extLst>
          </p:cNvPr>
          <p:cNvSpPr>
            <a:spLocks noGrp="1"/>
          </p:cNvSpPr>
          <p:nvPr>
            <p:ph idx="1" hasCustomPrompt="1"/>
          </p:nvPr>
        </p:nvSpPr>
        <p:spPr>
          <a:xfrm>
            <a:off x="341458" y="1701053"/>
            <a:ext cx="3600000" cy="4797184"/>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6" name="Title 1">
            <a:extLst>
              <a:ext uri="{FF2B5EF4-FFF2-40B4-BE49-F238E27FC236}">
                <a16:creationId xmlns:a16="http://schemas.microsoft.com/office/drawing/2014/main" id="{0A2B4331-7730-C944-82F4-41B3F12BA696}"/>
              </a:ext>
            </a:extLst>
          </p:cNvPr>
          <p:cNvSpPr>
            <a:spLocks noGrp="1"/>
          </p:cNvSpPr>
          <p:nvPr>
            <p:ph type="body" sz="quarter" idx="18" hasCustomPrompt="1"/>
          </p:nvPr>
        </p:nvSpPr>
        <p:spPr>
          <a:xfrm>
            <a:off x="341458" y="215776"/>
            <a:ext cx="3600000" cy="1060426"/>
          </a:xfrm>
        </p:spPr>
        <p:txBody>
          <a:bodyPr anchor="t">
            <a:normAutofit/>
          </a:bodyPr>
          <a:lstStyle>
            <a:lvl1pPr marL="0" indent="0">
              <a:buFontTx/>
              <a:buNone/>
              <a:defRPr sz="3200" b="1" i="0">
                <a:solidFill>
                  <a:schemeClr val="accent1"/>
                </a:solidFill>
                <a:latin typeface="Trebuchet MS" panose="020B0703020202090204" pitchFamily="34" charset="0"/>
              </a:defRPr>
            </a:lvl1pPr>
            <a:lvl2pPr marL="457200" indent="0">
              <a:buFontTx/>
              <a:buNone/>
              <a:defRPr b="1" i="1">
                <a:solidFill>
                  <a:schemeClr val="accent1"/>
                </a:solidFill>
                <a:latin typeface="Trebuchet MS" panose="020B0703020202090204" pitchFamily="34" charset="0"/>
              </a:defRPr>
            </a:lvl2pPr>
            <a:lvl3pPr marL="914400" indent="0">
              <a:buFontTx/>
              <a:buNone/>
              <a:defRPr b="1" i="1">
                <a:solidFill>
                  <a:schemeClr val="accent1"/>
                </a:solidFill>
                <a:latin typeface="Trebuchet MS" panose="020B0703020202090204" pitchFamily="34" charset="0"/>
              </a:defRPr>
            </a:lvl3pPr>
            <a:lvl4pPr marL="1371600" indent="0">
              <a:buFontTx/>
              <a:buNone/>
              <a:defRPr b="1" i="1">
                <a:solidFill>
                  <a:schemeClr val="accent1"/>
                </a:solidFill>
                <a:latin typeface="Trebuchet MS" panose="020B0703020202090204" pitchFamily="34" charset="0"/>
              </a:defRPr>
            </a:lvl4pPr>
            <a:lvl5pPr marL="1828800" indent="0" algn="l">
              <a:buFontTx/>
              <a:buNone/>
              <a:defRPr sz="3200" i="1">
                <a:solidFill>
                  <a:schemeClr val="accent1"/>
                </a:solidFill>
                <a:latin typeface="Trebuchet MS" panose="020B0703020202090204" pitchFamily="34" charset="0"/>
              </a:defRPr>
            </a:lvl5pPr>
          </a:lstStyle>
          <a:p>
            <a:pPr lvl="0"/>
            <a:r>
              <a:rPr lang="en-GB" dirty="0"/>
              <a:t>CLICK TO EDIT TITLE </a:t>
            </a:r>
          </a:p>
        </p:txBody>
      </p:sp>
    </p:spTree>
    <p:extLst>
      <p:ext uri="{BB962C8B-B14F-4D97-AF65-F5344CB8AC3E}">
        <p14:creationId xmlns:p14="http://schemas.microsoft.com/office/powerpoint/2010/main" val="2055648583"/>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slide on white bg">
    <p:bg>
      <p:bgPr>
        <a:solidFill>
          <a:schemeClr val="bg1"/>
        </a:solidFill>
        <a:effectLst/>
      </p:bgPr>
    </p:bg>
    <p:spTree>
      <p:nvGrpSpPr>
        <p:cNvPr id="1" name=""/>
        <p:cNvGrpSpPr/>
        <p:nvPr/>
      </p:nvGrpSpPr>
      <p:grpSpPr>
        <a:xfrm>
          <a:off x="0" y="0"/>
          <a:ext cx="0" cy="0"/>
          <a:chOff x="0" y="0"/>
          <a:chExt cx="0" cy="0"/>
        </a:xfrm>
      </p:grpSpPr>
      <p:pic>
        <p:nvPicPr>
          <p:cNvPr id="9" name="Pattern Bottom">
            <a:extLst>
              <a:ext uri="{FF2B5EF4-FFF2-40B4-BE49-F238E27FC236}">
                <a16:creationId xmlns:a16="http://schemas.microsoft.com/office/drawing/2014/main" id="{7E41FF7E-0642-ED43-BF36-6F4C4C4A2B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260606" y="4478953"/>
            <a:ext cx="4785278" cy="2148599"/>
          </a:xfrm>
          <a:prstGeom prst="rect">
            <a:avLst/>
          </a:prstGeom>
        </p:spPr>
      </p:pic>
      <p:pic>
        <p:nvPicPr>
          <p:cNvPr id="11" name="Pattern Top">
            <a:extLst>
              <a:ext uri="{FF2B5EF4-FFF2-40B4-BE49-F238E27FC236}">
                <a16:creationId xmlns:a16="http://schemas.microsoft.com/office/drawing/2014/main" id="{6124DACD-3877-F440-9547-FC58D4D8F16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260883" y="-43952"/>
            <a:ext cx="4785278" cy="2148599"/>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800" y="1701053"/>
            <a:ext cx="6474045" cy="4786833"/>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33523" y="2162753"/>
            <a:ext cx="4639444" cy="2258171"/>
          </a:xfrm>
          <a:prstGeom prst="rect">
            <a:avLst/>
          </a:prstGeom>
        </p:spPr>
        <p:txBody>
          <a:bodyPr anchor="ct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571011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776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heading and content on white bg with maroon banner and pattern panel">
    <p:spTree>
      <p:nvGrpSpPr>
        <p:cNvPr id="1" name=""/>
        <p:cNvGrpSpPr/>
        <p:nvPr/>
      </p:nvGrpSpPr>
      <p:grpSpPr>
        <a:xfrm>
          <a:off x="0" y="0"/>
          <a:ext cx="0" cy="0"/>
          <a:chOff x="0" y="0"/>
          <a:chExt cx="0" cy="0"/>
        </a:xfrm>
      </p:grpSpPr>
      <p:pic>
        <p:nvPicPr>
          <p:cNvPr id="8" name="Maroon Banner">
            <a:extLst>
              <a:ext uri="{FF2B5EF4-FFF2-40B4-BE49-F238E27FC236}">
                <a16:creationId xmlns:a16="http://schemas.microsoft.com/office/drawing/2014/main" id="{27B3C7B2-3D0E-A7A9-4946-A4D6623DB66E}"/>
              </a:ext>
            </a:extLst>
          </p:cNvPr>
          <p:cNvPicPr>
            <a:picLocks/>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9675" t="66265" r="9774" b="6982"/>
          <a:stretch/>
        </p:blipFill>
        <p:spPr>
          <a:xfrm>
            <a:off x="-7951" y="-2"/>
            <a:ext cx="12204000" cy="1410835"/>
          </a:xfrm>
          <a:prstGeom prst="rect">
            <a:avLst/>
          </a:prstGeom>
        </p:spPr>
      </p:pic>
      <p:pic>
        <p:nvPicPr>
          <p:cNvPr id="10" name="SU Logo">
            <a:extLst>
              <a:ext uri="{FF2B5EF4-FFF2-40B4-BE49-F238E27FC236}">
                <a16:creationId xmlns:a16="http://schemas.microsoft.com/office/drawing/2014/main" id="{24C9EA30-79BC-2EF9-2B1B-F7FC424B424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584456" y="1"/>
            <a:ext cx="2609736" cy="1410832"/>
          </a:xfrm>
          <a:prstGeom prst="rect">
            <a:avLst/>
          </a:prstGeom>
        </p:spPr>
      </p:pic>
      <p:pic>
        <p:nvPicPr>
          <p:cNvPr id="11" name="Pattern">
            <a:extLst>
              <a:ext uri="{FF2B5EF4-FFF2-40B4-BE49-F238E27FC236}">
                <a16:creationId xmlns:a16="http://schemas.microsoft.com/office/drawing/2014/main" id="{4232ACA5-F913-4C40-9156-9574AC847B0D}"/>
              </a:ext>
            </a:extLst>
          </p:cNvPr>
          <p:cNvPicPr>
            <a:picLocks noChangeAspect="1"/>
          </p:cNvPicPr>
          <p:nvPr userDrawn="1"/>
        </p:nvPicPr>
        <p:blipFill rotWithShape="1">
          <a:blip r:embed="rId6" cstate="screen">
            <a:duotone>
              <a:schemeClr val="accent2">
                <a:shade val="45000"/>
                <a:satMod val="135000"/>
              </a:schemeClr>
              <a:prstClr val="white"/>
            </a:duotone>
            <a:alphaModFix amt="40000"/>
            <a:extLst>
              <a:ext uri="{BEBA8EAE-BF5A-486C-A8C5-ECC9F3942E4B}">
                <a14:imgProps xmlns:a14="http://schemas.microsoft.com/office/drawing/2010/main">
                  <a14:imgLayer r:embed="rId7">
                    <a14:imgEffect>
                      <a14:sharpenSoften amount="50000"/>
                    </a14:imgEffect>
                    <a14:imgEffect>
                      <a14:colorTemperature colorTemp="11500"/>
                    </a14:imgEffect>
                    <a14:imgEffect>
                      <a14:saturation sat="400000"/>
                    </a14:imgEffect>
                  </a14:imgLayer>
                </a14:imgProps>
              </a:ext>
              <a:ext uri="{28A0092B-C50C-407E-A947-70E740481C1C}">
                <a14:useLocalDpi xmlns:a14="http://schemas.microsoft.com/office/drawing/2010/main"/>
              </a:ext>
            </a:extLst>
          </a:blip>
          <a:srcRect/>
          <a:stretch/>
        </p:blipFill>
        <p:spPr>
          <a:xfrm>
            <a:off x="1379" y="1417790"/>
            <a:ext cx="4041984" cy="5180631"/>
          </a:xfrm>
          <a:prstGeom prst="rect">
            <a:avLst/>
          </a:prstGeom>
        </p:spPr>
      </p:pic>
      <p:sp>
        <p:nvSpPr>
          <p:cNvPr id="13" name="Content Placeholder ">
            <a:extLst>
              <a:ext uri="{FF2B5EF4-FFF2-40B4-BE49-F238E27FC236}">
                <a16:creationId xmlns:a16="http://schemas.microsoft.com/office/drawing/2014/main" id="{297102B3-ABBC-8342-9686-98DDA2B5DFAF}"/>
              </a:ext>
            </a:extLst>
          </p:cNvPr>
          <p:cNvSpPr>
            <a:spLocks noGrp="1"/>
          </p:cNvSpPr>
          <p:nvPr>
            <p:ph idx="1" hasCustomPrompt="1"/>
          </p:nvPr>
        </p:nvSpPr>
        <p:spPr>
          <a:xfrm>
            <a:off x="4298506" y="1701053"/>
            <a:ext cx="7553252" cy="4797183"/>
          </a:xfrm>
        </p:spPr>
        <p:txBody>
          <a:bodyPr>
            <a:normAutofit lnSpcReduction="10000"/>
          </a:bodyPr>
          <a:lstStyle/>
          <a:p>
            <a:r>
              <a:rPr lang="en-GB" dirty="0"/>
              <a:t>Content placeholder</a:t>
            </a:r>
          </a:p>
        </p:txBody>
      </p:sp>
      <p:sp>
        <p:nvSpPr>
          <p:cNvPr id="14" name="Sub-heading">
            <a:extLst>
              <a:ext uri="{FF2B5EF4-FFF2-40B4-BE49-F238E27FC236}">
                <a16:creationId xmlns:a16="http://schemas.microsoft.com/office/drawing/2014/main" id="{F0A305C8-DF3E-DB45-9F64-CF839254AACB}"/>
              </a:ext>
            </a:extLst>
          </p:cNvPr>
          <p:cNvSpPr>
            <a:spLocks noGrp="1"/>
          </p:cNvSpPr>
          <p:nvPr>
            <p:ph type="body" sz="quarter" idx="10" hasCustomPrompt="1"/>
          </p:nvPr>
        </p:nvSpPr>
        <p:spPr>
          <a:xfrm>
            <a:off x="340242" y="1701053"/>
            <a:ext cx="3703121" cy="4797183"/>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1" i="0" kern="1200" dirty="0">
                <a:solidFill>
                  <a:schemeClr val="tx1"/>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7330" y="272383"/>
            <a:ext cx="8910084" cy="1019176"/>
          </a:xfrm>
          <a:prstGeom prst="rect">
            <a:avLst/>
          </a:prstGeom>
        </p:spPr>
        <p:txBody>
          <a:bodyPr/>
          <a:lstStyle>
            <a:lvl1pPr>
              <a:defRPr>
                <a:solidFill>
                  <a:schemeClr val="bg1"/>
                </a:solidFill>
              </a:defRPr>
            </a:lvl1pPr>
          </a:lstStyle>
          <a:p>
            <a:r>
              <a:rPr lang="en-GB" dirty="0"/>
              <a:t>CLICK TO EDIT TITLE</a:t>
            </a:r>
            <a:endParaRPr lang="en-US" dirty="0"/>
          </a:p>
        </p:txBody>
      </p:sp>
    </p:spTree>
    <p:extLst>
      <p:ext uri="{BB962C8B-B14F-4D97-AF65-F5344CB8AC3E}">
        <p14:creationId xmlns:p14="http://schemas.microsoft.com/office/powerpoint/2010/main" val="2106000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on white bg with maroon banner">
    <p:spTree>
      <p:nvGrpSpPr>
        <p:cNvPr id="1" name=""/>
        <p:cNvGrpSpPr/>
        <p:nvPr/>
      </p:nvGrpSpPr>
      <p:grpSpPr>
        <a:xfrm>
          <a:off x="0" y="0"/>
          <a:ext cx="0" cy="0"/>
          <a:chOff x="0" y="0"/>
          <a:chExt cx="0" cy="0"/>
        </a:xfrm>
      </p:grpSpPr>
      <p:pic>
        <p:nvPicPr>
          <p:cNvPr id="6" name="Maroon Banner">
            <a:extLst>
              <a:ext uri="{FF2B5EF4-FFF2-40B4-BE49-F238E27FC236}">
                <a16:creationId xmlns:a16="http://schemas.microsoft.com/office/drawing/2014/main" id="{6167D968-35CA-1DB8-1B74-50521DED38AD}"/>
              </a:ext>
            </a:extLst>
          </p:cNvPr>
          <p:cNvPicPr>
            <a:picLocks/>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9675" t="66265" r="9774" b="6982"/>
          <a:stretch/>
        </p:blipFill>
        <p:spPr>
          <a:xfrm>
            <a:off x="-7951" y="-2"/>
            <a:ext cx="12204000" cy="1410835"/>
          </a:xfrm>
          <a:prstGeom prst="rect">
            <a:avLst/>
          </a:prstGeom>
        </p:spPr>
      </p:pic>
      <p:pic>
        <p:nvPicPr>
          <p:cNvPr id="8" name="SU Logo">
            <a:extLst>
              <a:ext uri="{FF2B5EF4-FFF2-40B4-BE49-F238E27FC236}">
                <a16:creationId xmlns:a16="http://schemas.microsoft.com/office/drawing/2014/main" id="{9A31297D-9031-1678-3B32-24C6FFF8A50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584456" y="1"/>
            <a:ext cx="2609736" cy="1410832"/>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340241" y="1697394"/>
            <a:ext cx="11504429" cy="4801655"/>
          </a:xfrm>
        </p:spPr>
        <p:txBody>
          <a:bodyPr>
            <a:normAutofit lnSpcReduction="10000"/>
          </a:bodyPr>
          <a:lstStyle/>
          <a:p>
            <a:r>
              <a:rPr lang="en-GB" dirty="0"/>
              <a:t>Content placeholder</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9621" y="272383"/>
            <a:ext cx="8886865" cy="1019176"/>
          </a:xfrm>
          <a:prstGeom prst="rect">
            <a:avLst/>
          </a:prstGeom>
        </p:spPr>
        <p:txBody>
          <a:bodyPr/>
          <a:lstStyle>
            <a:lvl1pPr>
              <a:defRPr>
                <a:solidFill>
                  <a:schemeClr val="bg1"/>
                </a:solidFill>
              </a:defRPr>
            </a:lvl1pPr>
          </a:lstStyle>
          <a:p>
            <a:r>
              <a:rPr lang="en-GB" dirty="0"/>
              <a:t>CLICK TO EDIT TITLE</a:t>
            </a:r>
            <a:endParaRPr lang="en-US" dirty="0"/>
          </a:p>
        </p:txBody>
      </p:sp>
    </p:spTree>
    <p:extLst>
      <p:ext uri="{BB962C8B-B14F-4D97-AF65-F5344CB8AC3E}">
        <p14:creationId xmlns:p14="http://schemas.microsoft.com/office/powerpoint/2010/main" val="24972838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divider slide on white bg with maroon banner">
    <p:bg>
      <p:bgPr>
        <a:solidFill>
          <a:schemeClr val="bg1"/>
        </a:solidFill>
        <a:effectLst/>
      </p:bgPr>
    </p:bg>
    <p:spTree>
      <p:nvGrpSpPr>
        <p:cNvPr id="1" name=""/>
        <p:cNvGrpSpPr/>
        <p:nvPr/>
      </p:nvGrpSpPr>
      <p:grpSpPr>
        <a:xfrm>
          <a:off x="0" y="0"/>
          <a:ext cx="0" cy="0"/>
          <a:chOff x="0" y="0"/>
          <a:chExt cx="0" cy="0"/>
        </a:xfrm>
      </p:grpSpPr>
      <p:pic>
        <p:nvPicPr>
          <p:cNvPr id="9" name="Pattern Sand Bottom">
            <a:extLst>
              <a:ext uri="{FF2B5EF4-FFF2-40B4-BE49-F238E27FC236}">
                <a16:creationId xmlns:a16="http://schemas.microsoft.com/office/drawing/2014/main" id="{7E41FF7E-0642-ED43-BF36-6F4C4C4A2B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260606" y="4478953"/>
            <a:ext cx="4785278" cy="2148599"/>
          </a:xfrm>
          <a:prstGeom prst="rect">
            <a:avLst/>
          </a:prstGeom>
        </p:spPr>
      </p:pic>
      <p:pic>
        <p:nvPicPr>
          <p:cNvPr id="11" name="Pattern Top">
            <a:extLst>
              <a:ext uri="{FF2B5EF4-FFF2-40B4-BE49-F238E27FC236}">
                <a16:creationId xmlns:a16="http://schemas.microsoft.com/office/drawing/2014/main" id="{6124DACD-3877-F440-9547-FC58D4D8F16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flipV="1">
            <a:off x="260883" y="-43952"/>
            <a:ext cx="4785278" cy="2148599"/>
          </a:xfrm>
          <a:prstGeom prst="rect">
            <a:avLst/>
          </a:prstGeom>
        </p:spPr>
      </p:pic>
      <p:pic>
        <p:nvPicPr>
          <p:cNvPr id="4" name="Maroon Banner">
            <a:extLst>
              <a:ext uri="{FF2B5EF4-FFF2-40B4-BE49-F238E27FC236}">
                <a16:creationId xmlns:a16="http://schemas.microsoft.com/office/drawing/2014/main" id="{011D927B-294B-9142-D12A-08A577F8979A}"/>
              </a:ext>
            </a:extLst>
          </p:cNvPr>
          <p:cNvPicPr>
            <a:picLocks/>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9675" t="66265" r="9774" b="6982"/>
          <a:stretch/>
        </p:blipFill>
        <p:spPr>
          <a:xfrm>
            <a:off x="-7951" y="-2"/>
            <a:ext cx="12204000" cy="1410835"/>
          </a:xfrm>
          <a:prstGeom prst="rect">
            <a:avLst/>
          </a:prstGeom>
        </p:spPr>
      </p:pic>
      <p:pic>
        <p:nvPicPr>
          <p:cNvPr id="6" name="SU Logo">
            <a:extLst>
              <a:ext uri="{FF2B5EF4-FFF2-40B4-BE49-F238E27FC236}">
                <a16:creationId xmlns:a16="http://schemas.microsoft.com/office/drawing/2014/main" id="{C79BD1A6-E2E5-8AFF-1C5E-4E48D9AD9C63}"/>
              </a:ext>
            </a:extLst>
          </p:cNvPr>
          <p:cNvPicPr>
            <a:picLocks noChangeAspect="1"/>
          </p:cNvPicPr>
          <p:nvPr userDrawn="1"/>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584456" y="1"/>
            <a:ext cx="2609736" cy="1410832"/>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799" y="1701053"/>
            <a:ext cx="6474047" cy="4797998"/>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7" name="Title">
            <a:extLst>
              <a:ext uri="{FF2B5EF4-FFF2-40B4-BE49-F238E27FC236}">
                <a16:creationId xmlns:a16="http://schemas.microsoft.com/office/drawing/2014/main" id="{6C67055D-7861-6C38-2642-820C3E8B34D1}"/>
              </a:ext>
            </a:extLst>
          </p:cNvPr>
          <p:cNvSpPr>
            <a:spLocks noGrp="1"/>
          </p:cNvSpPr>
          <p:nvPr>
            <p:ph type="title" hasCustomPrompt="1"/>
          </p:nvPr>
        </p:nvSpPr>
        <p:spPr>
          <a:xfrm>
            <a:off x="333523" y="2162753"/>
            <a:ext cx="4639444" cy="2258171"/>
          </a:xfrm>
          <a:prstGeom prst="rect">
            <a:avLst/>
          </a:prstGeom>
        </p:spPr>
        <p:txBody>
          <a:bodyPr anchor="ctr"/>
          <a:lstStyle>
            <a:lvl1pPr>
              <a:defRPr>
                <a:solidFill>
                  <a:schemeClr val="accent1"/>
                </a:solidFill>
              </a:defRPr>
            </a:lvl1pPr>
          </a:lstStyle>
          <a:p>
            <a:r>
              <a:rPr lang="en-GB" dirty="0"/>
              <a:t>CLICK TO EDIT TITLE</a:t>
            </a:r>
            <a:endParaRPr lang="en-US" dirty="0"/>
          </a:p>
        </p:txBody>
      </p:sp>
    </p:spTree>
    <p:extLst>
      <p:ext uri="{BB962C8B-B14F-4D97-AF65-F5344CB8AC3E}">
        <p14:creationId xmlns:p14="http://schemas.microsoft.com/office/powerpoint/2010/main" val="125454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age + partner logo slide">
    <p:spTree>
      <p:nvGrpSpPr>
        <p:cNvPr id="1" name=""/>
        <p:cNvGrpSpPr/>
        <p:nvPr/>
      </p:nvGrpSpPr>
      <p:grpSpPr>
        <a:xfrm>
          <a:off x="0" y="0"/>
          <a:ext cx="0" cy="0"/>
          <a:chOff x="0" y="0"/>
          <a:chExt cx="0" cy="0"/>
        </a:xfrm>
      </p:grpSpPr>
      <p:sp>
        <p:nvSpPr>
          <p:cNvPr id="4" name="Picture Placeholder ">
            <a:extLst>
              <a:ext uri="{FF2B5EF4-FFF2-40B4-BE49-F238E27FC236}">
                <a16:creationId xmlns:a16="http://schemas.microsoft.com/office/drawing/2014/main" id="{9ED6FEF4-BAF3-0D66-B6BF-B81560E0E53B}"/>
              </a:ext>
            </a:extLst>
          </p:cNvPr>
          <p:cNvSpPr>
            <a:spLocks noGrp="1"/>
          </p:cNvSpPr>
          <p:nvPr>
            <p:ph type="pic" sz="quarter" idx="11"/>
          </p:nvPr>
        </p:nvSpPr>
        <p:spPr>
          <a:xfrm>
            <a:off x="0" y="1431851"/>
            <a:ext cx="12192000" cy="5151600"/>
          </a:xfrm>
          <a:solidFill>
            <a:schemeClr val="bg1">
              <a:lumMod val="95000"/>
            </a:schemeClr>
          </a:solidFill>
        </p:spPr>
        <p:txBody>
          <a:bodyPr>
            <a:normAutofit/>
          </a:bodyPr>
          <a:lstStyle>
            <a:lvl1pPr marL="0" indent="0">
              <a:buFontTx/>
              <a:buNone/>
              <a:defRPr sz="1600"/>
            </a:lvl1pPr>
          </a:lstStyle>
          <a:p>
            <a:endParaRPr lang="en-US" dirty="0"/>
          </a:p>
        </p:txBody>
      </p:sp>
      <p:sp>
        <p:nvSpPr>
          <p:cNvPr id="15" name="Partner picture placeholder">
            <a:extLst>
              <a:ext uri="{FF2B5EF4-FFF2-40B4-BE49-F238E27FC236}">
                <a16:creationId xmlns:a16="http://schemas.microsoft.com/office/drawing/2014/main" id="{882CC3C1-5A5D-977F-C3E6-7AC8A273322D}"/>
              </a:ext>
            </a:extLst>
          </p:cNvPr>
          <p:cNvSpPr>
            <a:spLocks noGrp="1"/>
          </p:cNvSpPr>
          <p:nvPr>
            <p:ph type="pic" sz="quarter" idx="12" hasCustomPrompt="1"/>
          </p:nvPr>
        </p:nvSpPr>
        <p:spPr>
          <a:xfrm>
            <a:off x="6398150" y="415373"/>
            <a:ext cx="1439862" cy="576262"/>
          </a:xfrm>
          <a:solidFill>
            <a:schemeClr val="bg1">
              <a:lumMod val="95000"/>
            </a:schemeClr>
          </a:solidFill>
        </p:spPr>
        <p:txBody>
          <a:bodyPr anchor="ctr">
            <a:normAutofit/>
          </a:bodyPr>
          <a:lstStyle>
            <a:lvl1pPr marL="0" indent="0" algn="ctr">
              <a:buFontTx/>
              <a:buNone/>
              <a:defRPr sz="1600"/>
            </a:lvl1pPr>
          </a:lstStyle>
          <a:p>
            <a:r>
              <a:rPr lang="en-US" dirty="0"/>
              <a:t>Partner logo</a:t>
            </a:r>
          </a:p>
        </p:txBody>
      </p:sp>
      <p:sp>
        <p:nvSpPr>
          <p:cNvPr id="16" name="Partner picture placeholder">
            <a:extLst>
              <a:ext uri="{FF2B5EF4-FFF2-40B4-BE49-F238E27FC236}">
                <a16:creationId xmlns:a16="http://schemas.microsoft.com/office/drawing/2014/main" id="{09A1CC85-FB5B-14AB-F455-761882CB94B3}"/>
              </a:ext>
            </a:extLst>
          </p:cNvPr>
          <p:cNvSpPr>
            <a:spLocks noGrp="1"/>
          </p:cNvSpPr>
          <p:nvPr>
            <p:ph type="pic" sz="quarter" idx="13" hasCustomPrompt="1"/>
          </p:nvPr>
        </p:nvSpPr>
        <p:spPr>
          <a:xfrm>
            <a:off x="8112614" y="415373"/>
            <a:ext cx="1439862" cy="576262"/>
          </a:xfrm>
          <a:solidFill>
            <a:schemeClr val="bg1">
              <a:lumMod val="95000"/>
            </a:schemeClr>
          </a:solidFill>
        </p:spPr>
        <p:txBody>
          <a:bodyPr anchor="ctr">
            <a:normAutofit/>
          </a:bodyPr>
          <a:lstStyle>
            <a:lvl1pPr marL="0" indent="0" algn="ctr">
              <a:buFontTx/>
              <a:buNone/>
              <a:defRPr sz="1600"/>
            </a:lvl1pPr>
          </a:lstStyle>
          <a:p>
            <a:r>
              <a:rPr lang="en-US" dirty="0"/>
              <a:t>Partner logo</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0242" y="266387"/>
            <a:ext cx="5783306" cy="1019176"/>
          </a:xfrm>
          <a:prstGeom prst="rect">
            <a:avLst/>
          </a:prstGeom>
        </p:spPr>
        <p:txBody>
          <a:bodyPr/>
          <a:lstStyle/>
          <a:p>
            <a:r>
              <a:rPr lang="en-GB" dirty="0"/>
              <a:t>CLICK TO EDIT TITLE</a:t>
            </a:r>
            <a:endParaRPr lang="en-US" dirty="0"/>
          </a:p>
        </p:txBody>
      </p:sp>
      <p:cxnSp>
        <p:nvCxnSpPr>
          <p:cNvPr id="3" name="Straight Connector 2">
            <a:extLst>
              <a:ext uri="{FF2B5EF4-FFF2-40B4-BE49-F238E27FC236}">
                <a16:creationId xmlns:a16="http://schemas.microsoft.com/office/drawing/2014/main" id="{BCA5AE5B-1A21-CF8C-DC0B-517D1F0EF4B3}"/>
              </a:ext>
            </a:extLst>
          </p:cNvPr>
          <p:cNvCxnSpPr/>
          <p:nvPr userDrawn="1"/>
        </p:nvCxnSpPr>
        <p:spPr>
          <a:xfrm>
            <a:off x="0" y="6609455"/>
            <a:ext cx="12192000" cy="0"/>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80317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on white bg with maroon banner bottom">
    <p:spTree>
      <p:nvGrpSpPr>
        <p:cNvPr id="1" name=""/>
        <p:cNvGrpSpPr/>
        <p:nvPr/>
      </p:nvGrpSpPr>
      <p:grpSpPr>
        <a:xfrm>
          <a:off x="0" y="0"/>
          <a:ext cx="0" cy="0"/>
          <a:chOff x="0" y="0"/>
          <a:chExt cx="0" cy="0"/>
        </a:xfrm>
      </p:grpSpPr>
      <p:pic>
        <p:nvPicPr>
          <p:cNvPr id="6" name="Maroon Banner">
            <a:extLst>
              <a:ext uri="{FF2B5EF4-FFF2-40B4-BE49-F238E27FC236}">
                <a16:creationId xmlns:a16="http://schemas.microsoft.com/office/drawing/2014/main" id="{6167D968-35CA-1DB8-1B74-50521DED38AD}"/>
              </a:ext>
            </a:extLst>
          </p:cNvPr>
          <p:cNvPicPr>
            <a:picLocks/>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9735" t="68607" r="9714" b="8720"/>
          <a:stretch/>
        </p:blipFill>
        <p:spPr>
          <a:xfrm>
            <a:off x="-7951" y="5669751"/>
            <a:ext cx="12204000" cy="1195743"/>
          </a:xfrm>
          <a:prstGeom prst="rect">
            <a:avLst/>
          </a:prstGeom>
        </p:spPr>
      </p:pic>
      <p:pic>
        <p:nvPicPr>
          <p:cNvPr id="8" name="SU Logo">
            <a:extLst>
              <a:ext uri="{FF2B5EF4-FFF2-40B4-BE49-F238E27FC236}">
                <a16:creationId xmlns:a16="http://schemas.microsoft.com/office/drawing/2014/main" id="{9A31297D-9031-1678-3B32-24C6FFF8A50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684670" y="5669752"/>
            <a:ext cx="2160000" cy="1167700"/>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340241" y="1697394"/>
            <a:ext cx="11504429" cy="3781503"/>
          </a:xfrm>
        </p:spPr>
        <p:txBody>
          <a:bodyPr>
            <a:normAutofit lnSpcReduction="10000"/>
          </a:bodyPr>
          <a:lstStyle/>
          <a:p>
            <a:r>
              <a:rPr lang="en-GB" dirty="0"/>
              <a:t>Content placeholder</a:t>
            </a:r>
          </a:p>
        </p:txBody>
      </p:sp>
      <p:sp>
        <p:nvSpPr>
          <p:cNvPr id="7" name="White.Banner.Top">
            <a:extLst>
              <a:ext uri="{FF2B5EF4-FFF2-40B4-BE49-F238E27FC236}">
                <a16:creationId xmlns:a16="http://schemas.microsoft.com/office/drawing/2014/main" id="{C181FDE8-2CDE-9B53-F6F0-DC7BB4C9FF0A}"/>
              </a:ext>
            </a:extLst>
          </p:cNvPr>
          <p:cNvSpPr/>
          <p:nvPr userDrawn="1"/>
        </p:nvSpPr>
        <p:spPr>
          <a:xfrm>
            <a:off x="0" y="-1"/>
            <a:ext cx="12192000" cy="1418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9621" y="272383"/>
            <a:ext cx="11495049" cy="1019176"/>
          </a:xfrm>
          <a:prstGeom prst="rect">
            <a:avLst/>
          </a:prstGeom>
        </p:spPr>
        <p:txBody>
          <a:bodyPr/>
          <a:lstStyle>
            <a:lvl1pPr>
              <a:defRPr>
                <a:solidFill>
                  <a:schemeClr val="accent1"/>
                </a:solidFill>
              </a:defRPr>
            </a:lvl1pPr>
          </a:lstStyle>
          <a:p>
            <a:r>
              <a:rPr lang="en-GB" dirty="0"/>
              <a:t>CLICK TO EDIT TITLE</a:t>
            </a:r>
            <a:endParaRPr lang="en-US" dirty="0"/>
          </a:p>
        </p:txBody>
      </p:sp>
      <p:sp>
        <p:nvSpPr>
          <p:cNvPr id="3" name="Gold strip">
            <a:extLst>
              <a:ext uri="{FF2B5EF4-FFF2-40B4-BE49-F238E27FC236}">
                <a16:creationId xmlns:a16="http://schemas.microsoft.com/office/drawing/2014/main" id="{B7788DC2-C383-B063-CAF1-06925BC59BE4}"/>
              </a:ext>
            </a:extLst>
          </p:cNvPr>
          <p:cNvSpPr/>
          <p:nvPr userDrawn="1"/>
        </p:nvSpPr>
        <p:spPr>
          <a:xfrm>
            <a:off x="0" y="-10274"/>
            <a:ext cx="12192000" cy="21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Footer">
            <a:extLst>
              <a:ext uri="{FF2B5EF4-FFF2-40B4-BE49-F238E27FC236}">
                <a16:creationId xmlns:a16="http://schemas.microsoft.com/office/drawing/2014/main" id="{1EB4AFB9-AD46-D1E1-906D-A134828DBB34}"/>
              </a:ext>
            </a:extLst>
          </p:cNvPr>
          <p:cNvSpPr txBox="1">
            <a:spLocks/>
          </p:cNvSpPr>
          <p:nvPr userDrawn="1"/>
        </p:nvSpPr>
        <p:spPr>
          <a:xfrm>
            <a:off x="515938" y="6597651"/>
            <a:ext cx="11125200" cy="266492"/>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FontTx/>
              <a:buNone/>
              <a:defRPr lang="en-GB" sz="1000" b="1" i="0" kern="1200" dirty="0">
                <a:solidFill>
                  <a:schemeClr val="accent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GB" sz="1000" b="0" i="0" dirty="0">
              <a:solidFill>
                <a:schemeClr val="bg1"/>
              </a:solidFill>
              <a:latin typeface="Trebuchet MS" panose="020B0703020202090204" pitchFamily="34" charset="0"/>
            </a:endParaRPr>
          </a:p>
        </p:txBody>
      </p:sp>
      <p:sp>
        <p:nvSpPr>
          <p:cNvPr id="15" name="Text Placeholder 14">
            <a:extLst>
              <a:ext uri="{FF2B5EF4-FFF2-40B4-BE49-F238E27FC236}">
                <a16:creationId xmlns:a16="http://schemas.microsoft.com/office/drawing/2014/main" id="{CF23EA05-838C-E5C6-2C9D-1239932B0F04}"/>
              </a:ext>
            </a:extLst>
          </p:cNvPr>
          <p:cNvSpPr>
            <a:spLocks noGrp="1"/>
          </p:cNvSpPr>
          <p:nvPr>
            <p:ph type="body" sz="quarter" idx="10" hasCustomPrompt="1"/>
          </p:nvPr>
        </p:nvSpPr>
        <p:spPr>
          <a:xfrm>
            <a:off x="347329" y="5851917"/>
            <a:ext cx="9238881" cy="803370"/>
          </a:xfrm>
        </p:spPr>
        <p:txBody>
          <a:bodyPr anchor="ctr">
            <a:noAutofit/>
          </a:bodyPr>
          <a:lstStyle>
            <a:lvl1pPr marL="0" indent="0">
              <a:buFontTx/>
              <a:buNone/>
              <a:defRPr sz="1100">
                <a:solidFill>
                  <a:schemeClr val="bg1"/>
                </a:solidFill>
              </a:defRPr>
            </a:lvl1pPr>
            <a:lvl2pPr marL="457200" indent="0">
              <a:buFontTx/>
              <a:buNone/>
              <a:defRPr sz="1100">
                <a:solidFill>
                  <a:schemeClr val="bg1"/>
                </a:solidFill>
              </a:defRPr>
            </a:lvl2pPr>
            <a:lvl3pPr marL="914400" indent="0">
              <a:buFontTx/>
              <a:buNone/>
              <a:defRPr sz="1100">
                <a:solidFill>
                  <a:schemeClr val="bg1"/>
                </a:solidFill>
              </a:defRPr>
            </a:lvl3pPr>
            <a:lvl4pPr marL="1371600" indent="0">
              <a:buFontTx/>
              <a:buNone/>
              <a:defRPr sz="1100">
                <a:solidFill>
                  <a:schemeClr val="bg1"/>
                </a:solidFill>
              </a:defRPr>
            </a:lvl4pPr>
            <a:lvl5pPr marL="1828800" indent="0">
              <a:buFontTx/>
              <a:buNone/>
              <a:defRPr sz="1100">
                <a:solidFill>
                  <a:schemeClr val="bg1"/>
                </a:solidFill>
              </a:defRPr>
            </a:lvl5pPr>
          </a:lstStyle>
          <a:p>
            <a:pPr lvl="0"/>
            <a:r>
              <a:rPr lang="en-GB" dirty="0"/>
              <a:t>Click to edit text </a:t>
            </a:r>
          </a:p>
        </p:txBody>
      </p:sp>
    </p:spTree>
    <p:extLst>
      <p:ext uri="{BB962C8B-B14F-4D97-AF65-F5344CB8AC3E}">
        <p14:creationId xmlns:p14="http://schemas.microsoft.com/office/powerpoint/2010/main" val="1458540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heading and content on white bg with maroon banner bottom">
    <p:spTree>
      <p:nvGrpSpPr>
        <p:cNvPr id="1" name=""/>
        <p:cNvGrpSpPr/>
        <p:nvPr/>
      </p:nvGrpSpPr>
      <p:grpSpPr>
        <a:xfrm>
          <a:off x="0" y="0"/>
          <a:ext cx="0" cy="0"/>
          <a:chOff x="0" y="0"/>
          <a:chExt cx="0" cy="0"/>
        </a:xfrm>
      </p:grpSpPr>
      <p:pic>
        <p:nvPicPr>
          <p:cNvPr id="6" name="Maroon Banner">
            <a:extLst>
              <a:ext uri="{FF2B5EF4-FFF2-40B4-BE49-F238E27FC236}">
                <a16:creationId xmlns:a16="http://schemas.microsoft.com/office/drawing/2014/main" id="{6167D968-35CA-1DB8-1B74-50521DED38AD}"/>
              </a:ext>
            </a:extLst>
          </p:cNvPr>
          <p:cNvPicPr>
            <a:picLocks/>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9735" t="68607" r="9714" b="8720"/>
          <a:stretch/>
        </p:blipFill>
        <p:spPr>
          <a:xfrm>
            <a:off x="-7951" y="5669751"/>
            <a:ext cx="12204000" cy="1195743"/>
          </a:xfrm>
          <a:prstGeom prst="rect">
            <a:avLst/>
          </a:prstGeom>
        </p:spPr>
      </p:pic>
      <p:pic>
        <p:nvPicPr>
          <p:cNvPr id="8" name="SU Logo">
            <a:extLst>
              <a:ext uri="{FF2B5EF4-FFF2-40B4-BE49-F238E27FC236}">
                <a16:creationId xmlns:a16="http://schemas.microsoft.com/office/drawing/2014/main" id="{9A31297D-9031-1678-3B32-24C6FFF8A50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9684670" y="5669752"/>
            <a:ext cx="2160000" cy="1167700"/>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4382226" y="1697394"/>
            <a:ext cx="7462444" cy="3781503"/>
          </a:xfrm>
        </p:spPr>
        <p:txBody>
          <a:bodyPr>
            <a:normAutofit lnSpcReduction="10000"/>
          </a:bodyPr>
          <a:lstStyle/>
          <a:p>
            <a:r>
              <a:rPr lang="en-GB" dirty="0"/>
              <a:t>Content placeholder</a:t>
            </a:r>
          </a:p>
        </p:txBody>
      </p:sp>
      <p:sp>
        <p:nvSpPr>
          <p:cNvPr id="7" name="White.Banner.Top">
            <a:extLst>
              <a:ext uri="{FF2B5EF4-FFF2-40B4-BE49-F238E27FC236}">
                <a16:creationId xmlns:a16="http://schemas.microsoft.com/office/drawing/2014/main" id="{C181FDE8-2CDE-9B53-F6F0-DC7BB4C9FF0A}"/>
              </a:ext>
            </a:extLst>
          </p:cNvPr>
          <p:cNvSpPr/>
          <p:nvPr userDrawn="1"/>
        </p:nvSpPr>
        <p:spPr>
          <a:xfrm>
            <a:off x="0" y="-1"/>
            <a:ext cx="12192000" cy="1418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9621" y="272383"/>
            <a:ext cx="11495049" cy="1019176"/>
          </a:xfrm>
          <a:prstGeom prst="rect">
            <a:avLst/>
          </a:prstGeom>
        </p:spPr>
        <p:txBody>
          <a:bodyPr/>
          <a:lstStyle>
            <a:lvl1pPr>
              <a:defRPr>
                <a:solidFill>
                  <a:schemeClr val="accent1"/>
                </a:solidFill>
              </a:defRPr>
            </a:lvl1pPr>
          </a:lstStyle>
          <a:p>
            <a:r>
              <a:rPr lang="en-GB" dirty="0"/>
              <a:t>CLICK TO EDIT TITLE</a:t>
            </a:r>
            <a:endParaRPr lang="en-US" dirty="0"/>
          </a:p>
        </p:txBody>
      </p:sp>
      <p:sp>
        <p:nvSpPr>
          <p:cNvPr id="3" name="Gold strip">
            <a:extLst>
              <a:ext uri="{FF2B5EF4-FFF2-40B4-BE49-F238E27FC236}">
                <a16:creationId xmlns:a16="http://schemas.microsoft.com/office/drawing/2014/main" id="{B7788DC2-C383-B063-CAF1-06925BC59BE4}"/>
              </a:ext>
            </a:extLst>
          </p:cNvPr>
          <p:cNvSpPr/>
          <p:nvPr userDrawn="1"/>
        </p:nvSpPr>
        <p:spPr>
          <a:xfrm>
            <a:off x="0" y="-10274"/>
            <a:ext cx="12192000" cy="2160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Footer">
            <a:extLst>
              <a:ext uri="{FF2B5EF4-FFF2-40B4-BE49-F238E27FC236}">
                <a16:creationId xmlns:a16="http://schemas.microsoft.com/office/drawing/2014/main" id="{1EB4AFB9-AD46-D1E1-906D-A134828DBB34}"/>
              </a:ext>
            </a:extLst>
          </p:cNvPr>
          <p:cNvSpPr txBox="1">
            <a:spLocks/>
          </p:cNvSpPr>
          <p:nvPr userDrawn="1"/>
        </p:nvSpPr>
        <p:spPr>
          <a:xfrm>
            <a:off x="515938" y="6597651"/>
            <a:ext cx="11125200" cy="266492"/>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FontTx/>
              <a:buNone/>
              <a:defRPr lang="en-GB" sz="1000" b="1" i="0" kern="1200" dirty="0">
                <a:solidFill>
                  <a:schemeClr val="accent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GB" sz="1000" b="0" i="0" dirty="0">
              <a:solidFill>
                <a:schemeClr val="bg1"/>
              </a:solidFill>
              <a:latin typeface="Trebuchet MS" panose="020B0703020202090204" pitchFamily="34" charset="0"/>
            </a:endParaRPr>
          </a:p>
        </p:txBody>
      </p:sp>
      <p:sp>
        <p:nvSpPr>
          <p:cNvPr id="15" name="Text Placeholder 14">
            <a:extLst>
              <a:ext uri="{FF2B5EF4-FFF2-40B4-BE49-F238E27FC236}">
                <a16:creationId xmlns:a16="http://schemas.microsoft.com/office/drawing/2014/main" id="{CF23EA05-838C-E5C6-2C9D-1239932B0F04}"/>
              </a:ext>
            </a:extLst>
          </p:cNvPr>
          <p:cNvSpPr>
            <a:spLocks noGrp="1"/>
          </p:cNvSpPr>
          <p:nvPr>
            <p:ph type="body" sz="quarter" idx="10" hasCustomPrompt="1"/>
          </p:nvPr>
        </p:nvSpPr>
        <p:spPr>
          <a:xfrm>
            <a:off x="347329" y="5851917"/>
            <a:ext cx="9238881" cy="803370"/>
          </a:xfrm>
        </p:spPr>
        <p:txBody>
          <a:bodyPr anchor="ctr">
            <a:noAutofit/>
          </a:bodyPr>
          <a:lstStyle>
            <a:lvl1pPr marL="0" indent="0">
              <a:buFontTx/>
              <a:buNone/>
              <a:defRPr sz="1100">
                <a:solidFill>
                  <a:schemeClr val="bg1"/>
                </a:solidFill>
              </a:defRPr>
            </a:lvl1pPr>
            <a:lvl2pPr marL="457200" indent="0">
              <a:buFontTx/>
              <a:buNone/>
              <a:defRPr sz="1100">
                <a:solidFill>
                  <a:schemeClr val="bg1"/>
                </a:solidFill>
              </a:defRPr>
            </a:lvl2pPr>
            <a:lvl3pPr marL="914400" indent="0">
              <a:buFontTx/>
              <a:buNone/>
              <a:defRPr sz="1100">
                <a:solidFill>
                  <a:schemeClr val="bg1"/>
                </a:solidFill>
              </a:defRPr>
            </a:lvl3pPr>
            <a:lvl4pPr marL="1371600" indent="0">
              <a:buFontTx/>
              <a:buNone/>
              <a:defRPr sz="1100">
                <a:solidFill>
                  <a:schemeClr val="bg1"/>
                </a:solidFill>
              </a:defRPr>
            </a:lvl4pPr>
            <a:lvl5pPr marL="1828800" indent="0">
              <a:buFontTx/>
              <a:buNone/>
              <a:defRPr sz="1100">
                <a:solidFill>
                  <a:schemeClr val="bg1"/>
                </a:solidFill>
              </a:defRPr>
            </a:lvl5pPr>
          </a:lstStyle>
          <a:p>
            <a:pPr lvl="0"/>
            <a:r>
              <a:rPr lang="en-GB" dirty="0"/>
              <a:t>Click to edit text </a:t>
            </a:r>
          </a:p>
        </p:txBody>
      </p:sp>
      <p:pic>
        <p:nvPicPr>
          <p:cNvPr id="4" name="Pattern">
            <a:extLst>
              <a:ext uri="{FF2B5EF4-FFF2-40B4-BE49-F238E27FC236}">
                <a16:creationId xmlns:a16="http://schemas.microsoft.com/office/drawing/2014/main" id="{4D545818-D6DD-5899-FA21-137F0F411CF7}"/>
              </a:ext>
            </a:extLst>
          </p:cNvPr>
          <p:cNvPicPr>
            <a:picLocks noChangeAspect="1"/>
          </p:cNvPicPr>
          <p:nvPr userDrawn="1"/>
        </p:nvPicPr>
        <p:blipFill rotWithShape="1">
          <a:blip r:embed="rId6" cstate="screen">
            <a:duotone>
              <a:schemeClr val="accent2">
                <a:shade val="45000"/>
                <a:satMod val="135000"/>
              </a:schemeClr>
              <a:prstClr val="white"/>
            </a:duotone>
            <a:alphaModFix amt="40000"/>
            <a:extLst>
              <a:ext uri="{BEBA8EAE-BF5A-486C-A8C5-ECC9F3942E4B}">
                <a14:imgProps xmlns:a14="http://schemas.microsoft.com/office/drawing/2010/main">
                  <a14:imgLayer r:embed="rId7">
                    <a14:imgEffect>
                      <a14:sharpenSoften amount="50000"/>
                    </a14:imgEffect>
                    <a14:imgEffect>
                      <a14:colorTemperature colorTemp="11500"/>
                    </a14:imgEffect>
                    <a14:imgEffect>
                      <a14:saturation sat="400000"/>
                    </a14:imgEffect>
                  </a14:imgLayer>
                </a14:imgProps>
              </a:ext>
              <a:ext uri="{28A0092B-C50C-407E-A947-70E740481C1C}">
                <a14:useLocalDpi xmlns:a14="http://schemas.microsoft.com/office/drawing/2010/main"/>
              </a:ext>
            </a:extLst>
          </a:blip>
          <a:srcRect/>
          <a:stretch/>
        </p:blipFill>
        <p:spPr>
          <a:xfrm>
            <a:off x="1379" y="1417791"/>
            <a:ext cx="4041984" cy="4250610"/>
          </a:xfrm>
          <a:prstGeom prst="rect">
            <a:avLst/>
          </a:prstGeom>
        </p:spPr>
      </p:pic>
      <p:sp>
        <p:nvSpPr>
          <p:cNvPr id="5" name="Sub-heading">
            <a:extLst>
              <a:ext uri="{FF2B5EF4-FFF2-40B4-BE49-F238E27FC236}">
                <a16:creationId xmlns:a16="http://schemas.microsoft.com/office/drawing/2014/main" id="{E9D14674-E58C-AC8B-92E7-C82D828AC13B}"/>
              </a:ext>
            </a:extLst>
          </p:cNvPr>
          <p:cNvSpPr>
            <a:spLocks noGrp="1"/>
          </p:cNvSpPr>
          <p:nvPr>
            <p:ph type="body" sz="quarter" idx="11" hasCustomPrompt="1"/>
          </p:nvPr>
        </p:nvSpPr>
        <p:spPr>
          <a:xfrm>
            <a:off x="340242" y="1701054"/>
            <a:ext cx="3703121" cy="3777844"/>
          </a:xfrm>
        </p:spPr>
        <p:txBody>
          <a:bodyPr anchor="t">
            <a:normAutofit/>
          </a:bodyPr>
          <a:lstStyle>
            <a:lvl1pPr marL="0" marR="0" indent="0" algn="l" defTabSz="914400" rtl="0" eaLnBrk="1" fontAlgn="auto" latinLnBrk="0" hangingPunct="1">
              <a:lnSpc>
                <a:spcPct val="100000"/>
              </a:lnSpc>
              <a:spcBef>
                <a:spcPts val="1000"/>
              </a:spcBef>
              <a:spcAft>
                <a:spcPts val="0"/>
              </a:spcAft>
              <a:buClr>
                <a:schemeClr val="accent2"/>
              </a:buClr>
              <a:buSzTx/>
              <a:buFontTx/>
              <a:buNone/>
              <a:tabLst/>
              <a:defRPr lang="en-GB" sz="2800" b="1" i="0" kern="1200" dirty="0">
                <a:solidFill>
                  <a:schemeClr val="tx1"/>
                </a:solidFill>
                <a:latin typeface="Trebuchet MS" panose="020B0703020202090204" pitchFamily="34" charset="0"/>
                <a:ea typeface="+mn-ea"/>
                <a:cs typeface="+mn-cs"/>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en-GB" dirty="0">
                <a:cs typeface="+mn-cs"/>
              </a:rPr>
              <a:t>Sub-heading</a:t>
            </a:r>
          </a:p>
        </p:txBody>
      </p:sp>
    </p:spTree>
    <p:extLst>
      <p:ext uri="{BB962C8B-B14F-4D97-AF65-F5344CB8AC3E}">
        <p14:creationId xmlns:p14="http://schemas.microsoft.com/office/powerpoint/2010/main" val="2318603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on maroon bg">
    <p:bg>
      <p:bgPr>
        <a:solidFill>
          <a:schemeClr val="accent1"/>
        </a:solidFill>
        <a:effectLst/>
      </p:bgPr>
    </p:bg>
    <p:spTree>
      <p:nvGrpSpPr>
        <p:cNvPr id="1" name=""/>
        <p:cNvGrpSpPr/>
        <p:nvPr/>
      </p:nvGrpSpPr>
      <p:grpSpPr>
        <a:xfrm>
          <a:off x="0" y="0"/>
          <a:ext cx="0" cy="0"/>
          <a:chOff x="0" y="0"/>
          <a:chExt cx="0" cy="0"/>
        </a:xfrm>
      </p:grpSpPr>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347907" y="1707775"/>
            <a:ext cx="11489673" cy="4785173"/>
          </a:xfrm>
        </p:spPr>
        <p:txBody>
          <a:bodyPr>
            <a:normAutofit lnSpcReduction="10000"/>
          </a:bodyPr>
          <a:lstStyle>
            <a:lvl1pPr>
              <a:defRPr>
                <a:solidFill>
                  <a:schemeClr val="bg1"/>
                </a:solidFill>
              </a:defRPr>
            </a:lvl1pPr>
          </a:lstStyle>
          <a:p>
            <a:r>
              <a:rPr lang="en-GB" dirty="0"/>
              <a:t>Content placeholder</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7907" y="266387"/>
            <a:ext cx="8903670" cy="1019176"/>
          </a:xfrm>
          <a:prstGeom prst="rect">
            <a:avLst/>
          </a:prstGeom>
        </p:spPr>
        <p:txBody>
          <a:bodyPr/>
          <a:lstStyle/>
          <a:p>
            <a:r>
              <a:rPr lang="en-GB" dirty="0"/>
              <a:t>CLICK TO EDIT TITLE</a:t>
            </a:r>
            <a:endParaRPr lang="en-US" dirty="0"/>
          </a:p>
        </p:txBody>
      </p:sp>
      <p:cxnSp>
        <p:nvCxnSpPr>
          <p:cNvPr id="4" name="Straight Connector 3">
            <a:extLst>
              <a:ext uri="{FF2B5EF4-FFF2-40B4-BE49-F238E27FC236}">
                <a16:creationId xmlns:a16="http://schemas.microsoft.com/office/drawing/2014/main" id="{B3240404-AFEE-56B2-DA73-9A6549082768}"/>
              </a:ext>
            </a:extLst>
          </p:cNvPr>
          <p:cNvCxnSpPr/>
          <p:nvPr userDrawn="1"/>
        </p:nvCxnSpPr>
        <p:spPr>
          <a:xfrm>
            <a:off x="0" y="6609455"/>
            <a:ext cx="12192000" cy="0"/>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9940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divider slide on maroon bg">
    <p:bg>
      <p:bgPr>
        <a:solidFill>
          <a:schemeClr val="accent1"/>
        </a:solidFill>
        <a:effectLst/>
      </p:bgPr>
    </p:bg>
    <p:spTree>
      <p:nvGrpSpPr>
        <p:cNvPr id="1" name=""/>
        <p:cNvGrpSpPr/>
        <p:nvPr/>
      </p:nvGrpSpPr>
      <p:grpSpPr>
        <a:xfrm>
          <a:off x="0" y="0"/>
          <a:ext cx="0" cy="0"/>
          <a:chOff x="0" y="0"/>
          <a:chExt cx="0" cy="0"/>
        </a:xfrm>
      </p:grpSpPr>
      <p:pic>
        <p:nvPicPr>
          <p:cNvPr id="4" name="Pattern Maroon Bottom">
            <a:extLst>
              <a:ext uri="{FF2B5EF4-FFF2-40B4-BE49-F238E27FC236}">
                <a16:creationId xmlns:a16="http://schemas.microsoft.com/office/drawing/2014/main" id="{9130908F-4F0E-9ACF-557E-28B6A3C638E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264823" y="4471002"/>
            <a:ext cx="4785278" cy="2148599"/>
          </a:xfrm>
          <a:prstGeom prst="rect">
            <a:avLst/>
          </a:prstGeom>
        </p:spPr>
      </p:pic>
      <p:pic>
        <p:nvPicPr>
          <p:cNvPr id="6" name="Pattern Top">
            <a:extLst>
              <a:ext uri="{FF2B5EF4-FFF2-40B4-BE49-F238E27FC236}">
                <a16:creationId xmlns:a16="http://schemas.microsoft.com/office/drawing/2014/main" id="{EBD1AE1D-321F-7D3D-9087-1A30E530623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5866" t="5503" r="48528" b="87106"/>
          <a:stretch/>
        </p:blipFill>
        <p:spPr>
          <a:xfrm flipH="1" flipV="1">
            <a:off x="316373" y="1422399"/>
            <a:ext cx="4785278" cy="682237"/>
          </a:xfrm>
          <a:prstGeom prst="rect">
            <a:avLst/>
          </a:prstGeom>
        </p:spPr>
      </p:pic>
      <p:pic>
        <p:nvPicPr>
          <p:cNvPr id="8" name="Pattern Top">
            <a:extLst>
              <a:ext uri="{FF2B5EF4-FFF2-40B4-BE49-F238E27FC236}">
                <a16:creationId xmlns:a16="http://schemas.microsoft.com/office/drawing/2014/main" id="{4D96D98B-ED91-659A-B3FB-B42BC7B37E6C}"/>
              </a:ext>
            </a:extLst>
          </p:cNvPr>
          <p:cNvPicPr>
            <a:picLocks/>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15866" t="12894" r="48528" b="71220"/>
          <a:stretch/>
        </p:blipFill>
        <p:spPr>
          <a:xfrm flipH="1" flipV="1">
            <a:off x="316373" y="-43961"/>
            <a:ext cx="4784400" cy="1450800"/>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799" y="1701053"/>
            <a:ext cx="6474047" cy="4797998"/>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12" name="Title">
            <a:extLst>
              <a:ext uri="{FF2B5EF4-FFF2-40B4-BE49-F238E27FC236}">
                <a16:creationId xmlns:a16="http://schemas.microsoft.com/office/drawing/2014/main" id="{0F0F078F-8A4E-A3A0-9754-9B7523B147AA}"/>
              </a:ext>
            </a:extLst>
          </p:cNvPr>
          <p:cNvSpPr>
            <a:spLocks noGrp="1"/>
          </p:cNvSpPr>
          <p:nvPr>
            <p:ph type="title" hasCustomPrompt="1"/>
          </p:nvPr>
        </p:nvSpPr>
        <p:spPr>
          <a:xfrm>
            <a:off x="333523" y="2162753"/>
            <a:ext cx="4639444" cy="2258171"/>
          </a:xfrm>
          <a:prstGeom prst="rect">
            <a:avLst/>
          </a:prstGeom>
        </p:spPr>
        <p:txBody>
          <a:bodyPr anchor="ctr"/>
          <a:lstStyle>
            <a:lvl1pPr>
              <a:defRPr>
                <a:solidFill>
                  <a:schemeClr val="bg1"/>
                </a:solidFill>
              </a:defRPr>
            </a:lvl1pPr>
          </a:lstStyle>
          <a:p>
            <a:r>
              <a:rPr lang="en-GB" dirty="0"/>
              <a:t>CLICK TO EDIT TITLE</a:t>
            </a:r>
            <a:endParaRPr lang="en-US" dirty="0"/>
          </a:p>
        </p:txBody>
      </p:sp>
      <p:cxnSp>
        <p:nvCxnSpPr>
          <p:cNvPr id="2" name="Straight Connector 1">
            <a:extLst>
              <a:ext uri="{FF2B5EF4-FFF2-40B4-BE49-F238E27FC236}">
                <a16:creationId xmlns:a16="http://schemas.microsoft.com/office/drawing/2014/main" id="{649F4D6D-C414-47CB-A624-2FC3BDDE1B1B}"/>
              </a:ext>
            </a:extLst>
          </p:cNvPr>
          <p:cNvCxnSpPr/>
          <p:nvPr userDrawn="1"/>
        </p:nvCxnSpPr>
        <p:spPr>
          <a:xfrm>
            <a:off x="0" y="6609455"/>
            <a:ext cx="12192000" cy="0"/>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59823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on grey bg">
    <p:bg>
      <p:bgPr>
        <a:solidFill>
          <a:schemeClr val="tx1"/>
        </a:solidFill>
        <a:effectLst/>
      </p:bgPr>
    </p:bg>
    <p:spTree>
      <p:nvGrpSpPr>
        <p:cNvPr id="1" name=""/>
        <p:cNvGrpSpPr/>
        <p:nvPr/>
      </p:nvGrpSpPr>
      <p:grpSpPr>
        <a:xfrm>
          <a:off x="0" y="0"/>
          <a:ext cx="0" cy="0"/>
          <a:chOff x="0" y="0"/>
          <a:chExt cx="0" cy="0"/>
        </a:xfrm>
      </p:grpSpPr>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347907" y="1707775"/>
            <a:ext cx="11489673" cy="4785173"/>
          </a:xfrm>
        </p:spPr>
        <p:txBody>
          <a:bodyPr>
            <a:normAutofit lnSpcReduction="10000"/>
          </a:bodyPr>
          <a:lstStyle>
            <a:lvl1pPr>
              <a:defRPr>
                <a:solidFill>
                  <a:schemeClr val="bg1"/>
                </a:solidFill>
              </a:defRPr>
            </a:lvl1pPr>
          </a:lstStyle>
          <a:p>
            <a:r>
              <a:rPr lang="en-GB" dirty="0"/>
              <a:t>Content placeholder</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7907" y="266387"/>
            <a:ext cx="8903670" cy="1019176"/>
          </a:xfrm>
          <a:prstGeom prst="rect">
            <a:avLst/>
          </a:prstGeom>
        </p:spPr>
        <p:txBody>
          <a:bodyPr/>
          <a:lstStyle/>
          <a:p>
            <a:r>
              <a:rPr lang="en-GB" dirty="0"/>
              <a:t>CLICK TO EDIT TITLE</a:t>
            </a:r>
            <a:endParaRPr lang="en-US" dirty="0"/>
          </a:p>
        </p:txBody>
      </p:sp>
      <p:cxnSp>
        <p:nvCxnSpPr>
          <p:cNvPr id="3" name="Straight Connector 2">
            <a:extLst>
              <a:ext uri="{FF2B5EF4-FFF2-40B4-BE49-F238E27FC236}">
                <a16:creationId xmlns:a16="http://schemas.microsoft.com/office/drawing/2014/main" id="{41026BB4-0FF7-56D5-E633-C1651E52F80C}"/>
              </a:ext>
            </a:extLst>
          </p:cNvPr>
          <p:cNvCxnSpPr/>
          <p:nvPr userDrawn="1"/>
        </p:nvCxnSpPr>
        <p:spPr>
          <a:xfrm>
            <a:off x="0" y="6609455"/>
            <a:ext cx="12192000" cy="0"/>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38151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slide on grey bg">
    <p:bg>
      <p:bgPr>
        <a:solidFill>
          <a:schemeClr val="tx1"/>
        </a:solidFill>
        <a:effectLst/>
      </p:bgPr>
    </p:bg>
    <p:spTree>
      <p:nvGrpSpPr>
        <p:cNvPr id="1" name=""/>
        <p:cNvGrpSpPr/>
        <p:nvPr/>
      </p:nvGrpSpPr>
      <p:grpSpPr>
        <a:xfrm>
          <a:off x="0" y="0"/>
          <a:ext cx="0" cy="0"/>
          <a:chOff x="0" y="0"/>
          <a:chExt cx="0" cy="0"/>
        </a:xfrm>
      </p:grpSpPr>
      <p:pic>
        <p:nvPicPr>
          <p:cNvPr id="4" name="Pattern Maroon Bottom">
            <a:extLst>
              <a:ext uri="{FF2B5EF4-FFF2-40B4-BE49-F238E27FC236}">
                <a16:creationId xmlns:a16="http://schemas.microsoft.com/office/drawing/2014/main" id="{9130908F-4F0E-9ACF-557E-28B6A3C638EB}"/>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5866" t="5503" r="48528" b="71220"/>
          <a:stretch/>
        </p:blipFill>
        <p:spPr>
          <a:xfrm>
            <a:off x="264823" y="4471002"/>
            <a:ext cx="4785278" cy="2148599"/>
          </a:xfrm>
          <a:prstGeom prst="rect">
            <a:avLst/>
          </a:prstGeom>
        </p:spPr>
      </p:pic>
      <p:pic>
        <p:nvPicPr>
          <p:cNvPr id="6" name="Pattern Top">
            <a:extLst>
              <a:ext uri="{FF2B5EF4-FFF2-40B4-BE49-F238E27FC236}">
                <a16:creationId xmlns:a16="http://schemas.microsoft.com/office/drawing/2014/main" id="{EBD1AE1D-321F-7D3D-9087-1A30E530623A}"/>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5866" t="5503" r="48528" b="87106"/>
          <a:stretch/>
        </p:blipFill>
        <p:spPr>
          <a:xfrm flipH="1" flipV="1">
            <a:off x="316373" y="1422399"/>
            <a:ext cx="4785278" cy="682237"/>
          </a:xfrm>
          <a:prstGeom prst="rect">
            <a:avLst/>
          </a:prstGeom>
        </p:spPr>
      </p:pic>
      <p:pic>
        <p:nvPicPr>
          <p:cNvPr id="8" name="Pattern Top">
            <a:extLst>
              <a:ext uri="{FF2B5EF4-FFF2-40B4-BE49-F238E27FC236}">
                <a16:creationId xmlns:a16="http://schemas.microsoft.com/office/drawing/2014/main" id="{4D96D98B-ED91-659A-B3FB-B42BC7B37E6C}"/>
              </a:ext>
            </a:extLst>
          </p:cNvPr>
          <p:cNvPicPr>
            <a:picLocks/>
          </p:cNvPicPr>
          <p:nvPr userDrawn="1"/>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15866" t="12894" r="48528" b="71220"/>
          <a:stretch/>
        </p:blipFill>
        <p:spPr>
          <a:xfrm flipH="1" flipV="1">
            <a:off x="316373" y="-43961"/>
            <a:ext cx="4784400" cy="1450800"/>
          </a:xfrm>
          <a:prstGeom prst="rect">
            <a:avLst/>
          </a:prstGeom>
        </p:spPr>
      </p:pic>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5384799" y="1701053"/>
            <a:ext cx="6474047" cy="4797998"/>
          </a:xfrm>
        </p:spPr>
        <p:txBody>
          <a:bodyPr>
            <a:normAutofit lnSpcReduction="10000"/>
          </a:bodyPr>
          <a:lstStyle>
            <a:lvl1pPr marL="0" marR="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solidFill>
                  <a:schemeClr val="bg1"/>
                </a:solidFill>
              </a:defRPr>
            </a:lvl1pPr>
          </a:lstStyle>
          <a:p>
            <a:pPr marL="228600" marR="0" lvl="0" indent="-22860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Char char="•"/>
              <a:tabLst/>
              <a:defRPr/>
            </a:pPr>
            <a:r>
              <a:rPr lang="en-GB" dirty="0"/>
              <a:t>Content placeholder</a:t>
            </a:r>
          </a:p>
        </p:txBody>
      </p:sp>
      <p:sp>
        <p:nvSpPr>
          <p:cNvPr id="3" name="Title">
            <a:extLst>
              <a:ext uri="{FF2B5EF4-FFF2-40B4-BE49-F238E27FC236}">
                <a16:creationId xmlns:a16="http://schemas.microsoft.com/office/drawing/2014/main" id="{0322BCAE-CD52-F05E-AB35-904BBB08A862}"/>
              </a:ext>
            </a:extLst>
          </p:cNvPr>
          <p:cNvSpPr>
            <a:spLocks noGrp="1"/>
          </p:cNvSpPr>
          <p:nvPr>
            <p:ph type="title" hasCustomPrompt="1"/>
          </p:nvPr>
        </p:nvSpPr>
        <p:spPr>
          <a:xfrm>
            <a:off x="333523" y="2162753"/>
            <a:ext cx="4639444" cy="2258171"/>
          </a:xfrm>
          <a:prstGeom prst="rect">
            <a:avLst/>
          </a:prstGeom>
        </p:spPr>
        <p:txBody>
          <a:bodyPr anchor="ctr"/>
          <a:lstStyle>
            <a:lvl1pPr>
              <a:defRPr>
                <a:solidFill>
                  <a:schemeClr val="bg1"/>
                </a:solidFill>
              </a:defRPr>
            </a:lvl1pPr>
          </a:lstStyle>
          <a:p>
            <a:r>
              <a:rPr lang="en-GB" dirty="0"/>
              <a:t>CLICK TO EDIT TITLE</a:t>
            </a:r>
            <a:endParaRPr lang="en-US" dirty="0"/>
          </a:p>
        </p:txBody>
      </p:sp>
      <p:cxnSp>
        <p:nvCxnSpPr>
          <p:cNvPr id="2" name="Straight Connector 1">
            <a:extLst>
              <a:ext uri="{FF2B5EF4-FFF2-40B4-BE49-F238E27FC236}">
                <a16:creationId xmlns:a16="http://schemas.microsoft.com/office/drawing/2014/main" id="{6DC565BC-9DD3-A207-8C20-748C3AF9A388}"/>
              </a:ext>
            </a:extLst>
          </p:cNvPr>
          <p:cNvCxnSpPr/>
          <p:nvPr userDrawn="1"/>
        </p:nvCxnSpPr>
        <p:spPr>
          <a:xfrm>
            <a:off x="0" y="6609455"/>
            <a:ext cx="12192000" cy="0"/>
          </a:xfrm>
          <a:prstGeom prst="line">
            <a:avLst/>
          </a:prstGeom>
          <a:ln w="28575"/>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10859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on white bg">
    <p:spTree>
      <p:nvGrpSpPr>
        <p:cNvPr id="1" name=""/>
        <p:cNvGrpSpPr/>
        <p:nvPr/>
      </p:nvGrpSpPr>
      <p:grpSpPr>
        <a:xfrm>
          <a:off x="0" y="0"/>
          <a:ext cx="0" cy="0"/>
          <a:chOff x="0" y="0"/>
          <a:chExt cx="0" cy="0"/>
        </a:xfrm>
      </p:grpSpPr>
      <p:sp>
        <p:nvSpPr>
          <p:cNvPr id="10" name="Content Placeholder ">
            <a:extLst>
              <a:ext uri="{FF2B5EF4-FFF2-40B4-BE49-F238E27FC236}">
                <a16:creationId xmlns:a16="http://schemas.microsoft.com/office/drawing/2014/main" id="{1E5D113C-3036-C842-BC1F-5B0180C05F49}"/>
              </a:ext>
            </a:extLst>
          </p:cNvPr>
          <p:cNvSpPr>
            <a:spLocks noGrp="1"/>
          </p:cNvSpPr>
          <p:nvPr>
            <p:ph idx="1" hasCustomPrompt="1"/>
          </p:nvPr>
        </p:nvSpPr>
        <p:spPr>
          <a:xfrm>
            <a:off x="347907" y="1707775"/>
            <a:ext cx="11489673" cy="4785173"/>
          </a:xfrm>
        </p:spPr>
        <p:txBody>
          <a:bodyPr>
            <a:normAutofit lnSpcReduction="10000"/>
          </a:bodyPr>
          <a:lstStyle/>
          <a:p>
            <a:r>
              <a:rPr lang="en-GB" dirty="0"/>
              <a:t>Content placeholder</a:t>
            </a:r>
          </a:p>
        </p:txBody>
      </p:sp>
      <p:sp>
        <p:nvSpPr>
          <p:cNvPr id="2" name="Title">
            <a:extLst>
              <a:ext uri="{FF2B5EF4-FFF2-40B4-BE49-F238E27FC236}">
                <a16:creationId xmlns:a16="http://schemas.microsoft.com/office/drawing/2014/main" id="{4F38FE0C-DEEE-374F-87A7-4115B8F04250}"/>
              </a:ext>
            </a:extLst>
          </p:cNvPr>
          <p:cNvSpPr>
            <a:spLocks noGrp="1"/>
          </p:cNvSpPr>
          <p:nvPr>
            <p:ph type="title" hasCustomPrompt="1"/>
          </p:nvPr>
        </p:nvSpPr>
        <p:spPr>
          <a:xfrm>
            <a:off x="347907" y="266387"/>
            <a:ext cx="8903670" cy="1019176"/>
          </a:xfrm>
          <a:prstGeom prst="rect">
            <a:avLst/>
          </a:prstGeom>
        </p:spPr>
        <p:txBody>
          <a:bodyPr/>
          <a:lstStyle/>
          <a:p>
            <a:r>
              <a:rPr lang="en-GB" dirty="0"/>
              <a:t>CLICK TO EDIT TITLE</a:t>
            </a:r>
            <a:endParaRPr lang="en-US" dirty="0"/>
          </a:p>
        </p:txBody>
      </p:sp>
    </p:spTree>
    <p:extLst>
      <p:ext uri="{BB962C8B-B14F-4D97-AF65-F5344CB8AC3E}">
        <p14:creationId xmlns:p14="http://schemas.microsoft.com/office/powerpoint/2010/main" val="17731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White.Strip.Footer">
            <a:extLst>
              <a:ext uri="{FF2B5EF4-FFF2-40B4-BE49-F238E27FC236}">
                <a16:creationId xmlns:a16="http://schemas.microsoft.com/office/drawing/2014/main" id="{CA1C759E-C34F-40B0-240D-BD3B24826B0B}"/>
              </a:ext>
            </a:extLst>
          </p:cNvPr>
          <p:cNvSpPr/>
          <p:nvPr userDrawn="1"/>
        </p:nvSpPr>
        <p:spPr>
          <a:xfrm>
            <a:off x="0" y="6585222"/>
            <a:ext cx="12192000" cy="275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a:extLst>
              <a:ext uri="{FF2B5EF4-FFF2-40B4-BE49-F238E27FC236}">
                <a16:creationId xmlns:a16="http://schemas.microsoft.com/office/drawing/2014/main" id="{5DE18A1C-E612-604E-AA9F-9A73E465BA68}"/>
              </a:ext>
            </a:extLst>
          </p:cNvPr>
          <p:cNvSpPr txBox="1">
            <a:spLocks/>
          </p:cNvSpPr>
          <p:nvPr userDrawn="1"/>
        </p:nvSpPr>
        <p:spPr>
          <a:xfrm>
            <a:off x="338048" y="6597651"/>
            <a:ext cx="11513709" cy="266400"/>
          </a:xfrm>
          <a:prstGeom prst="rect">
            <a:avLst/>
          </a:prstGeom>
        </p:spPr>
        <p:txBody>
          <a:bodyPr anchor="t">
            <a:noAutofit/>
          </a:bodyPr>
          <a:lstStyle>
            <a:lvl1pPr marL="0" indent="0" algn="l" defTabSz="914400" rtl="0" eaLnBrk="1" latinLnBrk="0" hangingPunct="1">
              <a:lnSpc>
                <a:spcPct val="100000"/>
              </a:lnSpc>
              <a:spcBef>
                <a:spcPts val="1000"/>
              </a:spcBef>
              <a:buClr>
                <a:schemeClr val="accent2"/>
              </a:buClr>
              <a:buFontTx/>
              <a:buNone/>
              <a:defRPr lang="en-GB" sz="1000" b="1" i="0" kern="1200" dirty="0">
                <a:solidFill>
                  <a:schemeClr val="accent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Calibri Light" panose="020F030202020403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Calibri Light" panose="020F030202020403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Calibri Light" panose="020F030202020403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sz="1000" b="0" i="0" dirty="0">
                <a:solidFill>
                  <a:schemeClr val="accent3"/>
                </a:solidFill>
                <a:latin typeface="Trebuchet MS" panose="020B0703020202090204" pitchFamily="34" charset="0"/>
              </a:rPr>
              <a:t>Engineering · </a:t>
            </a:r>
            <a:r>
              <a:rPr lang="en-GB" sz="1000" b="0" i="0" dirty="0" err="1">
                <a:solidFill>
                  <a:schemeClr val="accent3"/>
                </a:solidFill>
                <a:latin typeface="Trebuchet MS" panose="020B0703020202090204" pitchFamily="34" charset="0"/>
              </a:rPr>
              <a:t>EyobuNjineli</a:t>
            </a:r>
            <a:r>
              <a:rPr lang="en-GB" sz="1000" b="0" i="0" dirty="0">
                <a:solidFill>
                  <a:schemeClr val="accent3"/>
                </a:solidFill>
                <a:latin typeface="Trebuchet MS" panose="020B0703020202090204" pitchFamily="34" charset="0"/>
              </a:rPr>
              <a:t> · </a:t>
            </a:r>
            <a:r>
              <a:rPr lang="en-GB" sz="1000" b="0" i="0" dirty="0" err="1">
                <a:solidFill>
                  <a:schemeClr val="accent3"/>
                </a:solidFill>
                <a:latin typeface="Trebuchet MS" panose="020B0703020202090204" pitchFamily="34" charset="0"/>
              </a:rPr>
              <a:t>Ingenieurswese</a:t>
            </a:r>
            <a:endParaRPr lang="en-GB" sz="1000" b="0" i="0" dirty="0">
              <a:solidFill>
                <a:schemeClr val="accent3"/>
              </a:solidFill>
              <a:latin typeface="Trebuchet MS" panose="020B0703020202090204" pitchFamily="34" charset="0"/>
            </a:endParaRPr>
          </a:p>
        </p:txBody>
      </p:sp>
      <p:sp>
        <p:nvSpPr>
          <p:cNvPr id="3" name="Content placeholder">
            <a:extLst>
              <a:ext uri="{FF2B5EF4-FFF2-40B4-BE49-F238E27FC236}">
                <a16:creationId xmlns:a16="http://schemas.microsoft.com/office/drawing/2014/main" id="{301AC438-5C4B-A74B-973C-02E8105BD4BD}"/>
              </a:ext>
            </a:extLst>
          </p:cNvPr>
          <p:cNvSpPr>
            <a:spLocks noGrp="1"/>
          </p:cNvSpPr>
          <p:nvPr>
            <p:ph type="body" idx="1"/>
          </p:nvPr>
        </p:nvSpPr>
        <p:spPr>
          <a:xfrm>
            <a:off x="340242" y="1708280"/>
            <a:ext cx="11511516" cy="4782544"/>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0" name="White.Banner.Top">
            <a:extLst>
              <a:ext uri="{FF2B5EF4-FFF2-40B4-BE49-F238E27FC236}">
                <a16:creationId xmlns:a16="http://schemas.microsoft.com/office/drawing/2014/main" id="{D70D17EB-87E2-EC45-B0B0-B16E5C2558F6}"/>
              </a:ext>
            </a:extLst>
          </p:cNvPr>
          <p:cNvSpPr/>
          <p:nvPr userDrawn="1"/>
        </p:nvSpPr>
        <p:spPr>
          <a:xfrm>
            <a:off x="0" y="-1"/>
            <a:ext cx="12192000" cy="1418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SU Logo">
            <a:extLst>
              <a:ext uri="{FF2B5EF4-FFF2-40B4-BE49-F238E27FC236}">
                <a16:creationId xmlns:a16="http://schemas.microsoft.com/office/drawing/2014/main" id="{D9086DBD-5A09-A082-83CD-FF70F4F45CF9}"/>
              </a:ext>
            </a:extLst>
          </p:cNvPr>
          <p:cNvPicPr>
            <a:picLocks noChangeAspect="1"/>
          </p:cNvPicPr>
          <p:nvPr userDrawn="1"/>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84456" y="1"/>
            <a:ext cx="2609737" cy="1410832"/>
          </a:xfrm>
          <a:prstGeom prst="rect">
            <a:avLst/>
          </a:prstGeom>
        </p:spPr>
      </p:pic>
      <p:sp>
        <p:nvSpPr>
          <p:cNvPr id="2" name="Title">
            <a:extLst>
              <a:ext uri="{FF2B5EF4-FFF2-40B4-BE49-F238E27FC236}">
                <a16:creationId xmlns:a16="http://schemas.microsoft.com/office/drawing/2014/main" id="{EC044E2A-3062-F245-818F-F465A0481FCB}"/>
              </a:ext>
            </a:extLst>
          </p:cNvPr>
          <p:cNvSpPr>
            <a:spLocks noGrp="1"/>
          </p:cNvSpPr>
          <p:nvPr>
            <p:ph type="title"/>
          </p:nvPr>
        </p:nvSpPr>
        <p:spPr>
          <a:xfrm>
            <a:off x="338049" y="265152"/>
            <a:ext cx="8903973" cy="1052900"/>
          </a:xfrm>
          <a:prstGeom prst="rect">
            <a:avLst/>
          </a:prstGeom>
        </p:spPr>
        <p:txBody>
          <a:bodyPr vert="horz" lIns="91440" tIns="45720" rIns="91440" bIns="45720" rtlCol="0" anchor="t">
            <a:normAutofit/>
          </a:bodyPr>
          <a:lstStyle/>
          <a:p>
            <a:r>
              <a:rPr lang="en-GB" dirty="0"/>
              <a:t>CLICK TO EDIT MASTER TITLE STYLE</a:t>
            </a:r>
            <a:endParaRPr lang="en-US" dirty="0"/>
          </a:p>
        </p:txBody>
      </p:sp>
      <p:cxnSp>
        <p:nvCxnSpPr>
          <p:cNvPr id="4" name="Straight Connector 3">
            <a:extLst>
              <a:ext uri="{FF2B5EF4-FFF2-40B4-BE49-F238E27FC236}">
                <a16:creationId xmlns:a16="http://schemas.microsoft.com/office/drawing/2014/main" id="{5AF34BA9-8B36-C31A-B21E-737FB1153FFD}"/>
              </a:ext>
            </a:extLst>
          </p:cNvPr>
          <p:cNvCxnSpPr/>
          <p:nvPr userDrawn="1"/>
        </p:nvCxnSpPr>
        <p:spPr>
          <a:xfrm>
            <a:off x="0" y="6596341"/>
            <a:ext cx="12192000" cy="0"/>
          </a:xfrm>
          <a:prstGeom prst="line">
            <a:avLst/>
          </a:prstGeom>
          <a:ln w="28575">
            <a:solidFill>
              <a:schemeClr val="accent3"/>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5710988"/>
      </p:ext>
    </p:extLst>
  </p:cSld>
  <p:clrMap bg1="lt1" tx1="dk1" bg2="lt2" tx2="dk2" accent1="accent1" accent2="accent2" accent3="accent3" accent4="accent4" accent5="accent5" accent6="accent6" hlink="hlink" folHlink="folHlink"/>
  <p:sldLayoutIdLst>
    <p:sldLayoutId id="2147483753" r:id="rId1"/>
    <p:sldLayoutId id="2147483752" r:id="rId2"/>
    <p:sldLayoutId id="2147483767" r:id="rId3"/>
    <p:sldLayoutId id="2147483768" r:id="rId4"/>
    <p:sldLayoutId id="2147483757" r:id="rId5"/>
    <p:sldLayoutId id="2147483760" r:id="rId6"/>
    <p:sldLayoutId id="2147483761" r:id="rId7"/>
    <p:sldLayoutId id="2147483764" r:id="rId8"/>
    <p:sldLayoutId id="2147483697" r:id="rId9"/>
    <p:sldLayoutId id="2147483725" r:id="rId10"/>
    <p:sldLayoutId id="2147483712" r:id="rId11"/>
    <p:sldLayoutId id="2147483716" r:id="rId12"/>
    <p:sldLayoutId id="2147483741" r:id="rId13"/>
    <p:sldLayoutId id="2147483729" r:id="rId14"/>
    <p:sldLayoutId id="2147483755" r:id="rId15"/>
    <p:sldLayoutId id="2147483765" r:id="rId16"/>
    <p:sldLayoutId id="2147483756" r:id="rId17"/>
    <p:sldLayoutId id="2147483766" r:id="rId18"/>
  </p:sldLayoutIdLst>
  <p:hf hdr="0" ftr="0" dt="0"/>
  <p:txStyles>
    <p:titleStyle>
      <a:lvl1pPr algn="l" defTabSz="914400" rtl="0" eaLnBrk="1" latinLnBrk="0" hangingPunct="1">
        <a:lnSpc>
          <a:spcPct val="90000"/>
        </a:lnSpc>
        <a:spcBef>
          <a:spcPct val="0"/>
        </a:spcBef>
        <a:buNone/>
        <a:defRPr sz="3200" b="1" i="0" kern="1200">
          <a:solidFill>
            <a:schemeClr val="accent1"/>
          </a:solidFill>
          <a:latin typeface="Trebuchet MS" panose="020B070302020209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2400" b="0" i="0" kern="1200">
          <a:solidFill>
            <a:schemeClr val="tx1"/>
          </a:solidFill>
          <a:latin typeface="Trebuchet MS" panose="020B0703020202090204" pitchFamily="34" charset="0"/>
          <a:ea typeface="+mn-ea"/>
          <a:cs typeface="Calibri Light" panose="020F0302020204030204" pitchFamily="34" charset="0"/>
        </a:defRPr>
      </a:lvl1pPr>
      <a:lvl2pPr marL="685800" indent="-228600" algn="l" defTabSz="914400" rtl="0" eaLnBrk="1" latinLnBrk="0" hangingPunct="1">
        <a:lnSpc>
          <a:spcPct val="100000"/>
        </a:lnSpc>
        <a:spcBef>
          <a:spcPts val="500"/>
        </a:spcBef>
        <a:buClr>
          <a:schemeClr val="accent2"/>
        </a:buClr>
        <a:buFont typeface="Arial" panose="020B0604020202020204" pitchFamily="34" charset="0"/>
        <a:buChar char="•"/>
        <a:defRPr sz="2200" b="0" i="0" kern="1200">
          <a:solidFill>
            <a:schemeClr val="tx1"/>
          </a:solidFill>
          <a:latin typeface="Trebuchet MS" panose="020B0703020202090204" pitchFamily="34" charset="0"/>
          <a:ea typeface="+mn-ea"/>
          <a:cs typeface="Calibri Light" panose="020F0302020204030204" pitchFamily="34" charset="0"/>
        </a:defRPr>
      </a:lvl2pPr>
      <a:lvl3pPr marL="1143000" indent="-228600" algn="l" defTabSz="914400" rtl="0" eaLnBrk="1" latinLnBrk="0" hangingPunct="1">
        <a:lnSpc>
          <a:spcPct val="100000"/>
        </a:lnSpc>
        <a:spcBef>
          <a:spcPts val="500"/>
        </a:spcBef>
        <a:buClr>
          <a:schemeClr val="accent2"/>
        </a:buClr>
        <a:buFont typeface="Arial" panose="020B0604020202020204" pitchFamily="34" charset="0"/>
        <a:buChar char="•"/>
        <a:defRPr sz="2000" b="0" i="0" kern="1200">
          <a:solidFill>
            <a:schemeClr val="tx1"/>
          </a:solidFill>
          <a:latin typeface="Trebuchet MS" panose="020B0703020202090204" pitchFamily="34" charset="0"/>
          <a:ea typeface="+mn-ea"/>
          <a:cs typeface="Calibri Light" panose="020F0302020204030204" pitchFamily="34" charset="0"/>
        </a:defRPr>
      </a:lvl3pPr>
      <a:lvl4pPr marL="16002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Trebuchet MS" panose="020B0703020202090204" pitchFamily="34" charset="0"/>
          <a:ea typeface="+mn-ea"/>
          <a:cs typeface="Calibri Light" panose="020F0302020204030204" pitchFamily="34" charset="0"/>
        </a:defRPr>
      </a:lvl4pPr>
      <a:lvl5pPr marL="2057400" indent="-228600" algn="l" defTabSz="914400" rtl="0" eaLnBrk="1" latinLnBrk="0" hangingPunct="1">
        <a:lnSpc>
          <a:spcPct val="100000"/>
        </a:lnSpc>
        <a:spcBef>
          <a:spcPts val="500"/>
        </a:spcBef>
        <a:buClr>
          <a:schemeClr val="accent2"/>
        </a:buClr>
        <a:buFont typeface="Arial" panose="020B0604020202020204" pitchFamily="34" charset="0"/>
        <a:buChar char="•"/>
        <a:defRPr sz="1800" b="0" i="0" kern="1200">
          <a:solidFill>
            <a:schemeClr val="tx1"/>
          </a:solidFill>
          <a:latin typeface="Trebuchet MS" panose="020B0703020202090204" pitchFamily="34" charset="0"/>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95" userDrawn="1">
          <p15:clr>
            <a:srgbClr val="F26B43"/>
          </p15:clr>
        </p15:guide>
        <p15:guide id="2" pos="325" userDrawn="1">
          <p15:clr>
            <a:srgbClr val="F26B43"/>
          </p15:clr>
        </p15:guide>
        <p15:guide id="3" pos="166" userDrawn="1">
          <p15:clr>
            <a:srgbClr val="F26B43"/>
          </p15:clr>
        </p15:guide>
        <p15:guide id="4" pos="7514" userDrawn="1">
          <p15:clr>
            <a:srgbClr val="F26B43"/>
          </p15:clr>
        </p15:guide>
        <p15:guide id="5" pos="7333" userDrawn="1">
          <p15:clr>
            <a:srgbClr val="F26B43"/>
          </p15:clr>
        </p15:guide>
        <p15:guide id="6" orient="horz" pos="4156" userDrawn="1">
          <p15:clr>
            <a:srgbClr val="F26B43"/>
          </p15:clr>
        </p15:guide>
        <p15:guide id="7" orient="horz" pos="232" userDrawn="1">
          <p15:clr>
            <a:srgbClr val="F26B43"/>
          </p15:clr>
        </p15:guide>
        <p15:guide id="8" pos="3840" userDrawn="1">
          <p15:clr>
            <a:srgbClr val="F26B43"/>
          </p15:clr>
        </p15:guide>
        <p15:guide id="9" orient="horz" pos="86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hyperlink" Target="https://stellenbosch-my.sharepoint.com/personal/bambesiwem_sun_ac_za/Documents/Downloads(1)/Geomet%20short%20course/Practical%203_Example%20and%20Exercise_Final.xlsx?web=1"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7" Type="http://schemas.microsoft.com/office/2007/relationships/hdphoto" Target="../media/hdphoto5.wdp"/><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a:extLst>
              <a:ext uri="{FF2B5EF4-FFF2-40B4-BE49-F238E27FC236}">
                <a16:creationId xmlns:a16="http://schemas.microsoft.com/office/drawing/2014/main" id="{F35DFA33-9EF1-B4C8-F6A1-1B605D6914CB}"/>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p:blipFill>
        <p:spPr>
          <a:xfrm>
            <a:off x="0" y="0"/>
            <a:ext cx="12192000" cy="6858001"/>
          </a:xfrm>
        </p:spPr>
      </p:pic>
      <p:sp>
        <p:nvSpPr>
          <p:cNvPr id="3" name="Rectangle 2">
            <a:extLst>
              <a:ext uri="{FF2B5EF4-FFF2-40B4-BE49-F238E27FC236}">
                <a16:creationId xmlns:a16="http://schemas.microsoft.com/office/drawing/2014/main" id="{844069F1-1209-9E15-E801-1DB59A70C030}"/>
              </a:ext>
            </a:extLst>
          </p:cNvPr>
          <p:cNvSpPr/>
          <p:nvPr/>
        </p:nvSpPr>
        <p:spPr>
          <a:xfrm>
            <a:off x="0" y="0"/>
            <a:ext cx="12192000" cy="3587750"/>
          </a:xfrm>
          <a:prstGeom prst="rect">
            <a:avLst/>
          </a:prstGeom>
          <a:gradFill flip="none" rotWithShape="1">
            <a:gsLst>
              <a:gs pos="32000">
                <a:schemeClr val="bg1">
                  <a:lumMod val="47000"/>
                  <a:alpha val="0"/>
                </a:schemeClr>
              </a:gs>
              <a:gs pos="100000">
                <a:srgbClr val="FFFFF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Photo by ...">
            <a:extLst>
              <a:ext uri="{FF2B5EF4-FFF2-40B4-BE49-F238E27FC236}">
                <a16:creationId xmlns:a16="http://schemas.microsoft.com/office/drawing/2014/main" id="{941D5ED5-F86B-A04C-DC16-652EEFADB5E9}"/>
              </a:ext>
            </a:extLst>
          </p:cNvPr>
          <p:cNvSpPr txBox="1"/>
          <p:nvPr/>
        </p:nvSpPr>
        <p:spPr>
          <a:xfrm>
            <a:off x="10842366" y="6564563"/>
            <a:ext cx="1285239"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Stefan Els</a:t>
            </a:r>
          </a:p>
        </p:txBody>
      </p:sp>
      <p:grpSp>
        <p:nvGrpSpPr>
          <p:cNvPr id="9" name="Rectangle group">
            <a:extLst>
              <a:ext uri="{FF2B5EF4-FFF2-40B4-BE49-F238E27FC236}">
                <a16:creationId xmlns:a16="http://schemas.microsoft.com/office/drawing/2014/main" id="{FC2F9D6D-C0EC-AD9F-26CB-C5004CD3FDD7}"/>
              </a:ext>
            </a:extLst>
          </p:cNvPr>
          <p:cNvGrpSpPr/>
          <p:nvPr/>
        </p:nvGrpSpPr>
        <p:grpSpPr>
          <a:xfrm>
            <a:off x="-1" y="1400537"/>
            <a:ext cx="12192001" cy="3384116"/>
            <a:chOff x="0" y="-827341"/>
            <a:chExt cx="9619085" cy="4723826"/>
          </a:xfrm>
        </p:grpSpPr>
        <p:sp>
          <p:nvSpPr>
            <p:cNvPr id="10" name="Rectangle">
              <a:extLst>
                <a:ext uri="{FF2B5EF4-FFF2-40B4-BE49-F238E27FC236}">
                  <a16:creationId xmlns:a16="http://schemas.microsoft.com/office/drawing/2014/main" id="{BA8CE283-BC08-9A7E-CF3A-A9D78188C3DD}"/>
                </a:ext>
              </a:extLst>
            </p:cNvPr>
            <p:cNvSpPr/>
            <p:nvPr/>
          </p:nvSpPr>
          <p:spPr>
            <a:xfrm>
              <a:off x="0" y="-827341"/>
              <a:ext cx="9619085" cy="4723826"/>
            </a:xfrm>
            <a:prstGeom prst="rect">
              <a:avLst/>
            </a:prstGeom>
            <a:solidFill>
              <a:srgbClr val="612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latin typeface="Arial" panose="020B0604020202020204" pitchFamily="34" charset="0"/>
                  <a:ea typeface="Calibri" panose="020F0502020204030204" pitchFamily="34" charset="0"/>
                  <a:cs typeface="Arial" panose="020B0604020202020204" pitchFamily="34" charset="0"/>
                </a:rPr>
                <a:t>Practical 3: Elements to Minerals Conversion</a:t>
              </a:r>
              <a:endParaRPr lang="en-GB" sz="36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Rectangle">
              <a:extLst>
                <a:ext uri="{FF2B5EF4-FFF2-40B4-BE49-F238E27FC236}">
                  <a16:creationId xmlns:a16="http://schemas.microsoft.com/office/drawing/2014/main" id="{7E64475B-2855-CA13-7EEF-09B60C3FF117}"/>
                </a:ext>
              </a:extLst>
            </p:cNvPr>
            <p:cNvSpPr/>
            <p:nvPr/>
          </p:nvSpPr>
          <p:spPr>
            <a:xfrm flipV="1">
              <a:off x="0" y="3633518"/>
              <a:ext cx="9568279" cy="24482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grpSp>
      <p:pic>
        <p:nvPicPr>
          <p:cNvPr id="13" name="SU Logo">
            <a:extLst>
              <a:ext uri="{FF2B5EF4-FFF2-40B4-BE49-F238E27FC236}">
                <a16:creationId xmlns:a16="http://schemas.microsoft.com/office/drawing/2014/main" id="{3080762D-2781-7100-36C3-808F719CE8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6808" y="-122990"/>
            <a:ext cx="3662576" cy="1980000"/>
          </a:xfrm>
          <a:prstGeom prst="rect">
            <a:avLst/>
          </a:prstGeom>
        </p:spPr>
      </p:pic>
      <p:pic>
        <p:nvPicPr>
          <p:cNvPr id="4" name="Picture 3">
            <a:extLst>
              <a:ext uri="{FF2B5EF4-FFF2-40B4-BE49-F238E27FC236}">
                <a16:creationId xmlns:a16="http://schemas.microsoft.com/office/drawing/2014/main" id="{2FA8C5AF-8471-FAD9-18B0-562462DC44F6}"/>
              </a:ext>
            </a:extLst>
          </p:cNvPr>
          <p:cNvPicPr>
            <a:picLocks noChangeAspect="1"/>
          </p:cNvPicPr>
          <p:nvPr/>
        </p:nvPicPr>
        <p:blipFill rotWithShape="1">
          <a:blip r:embed="rId6">
            <a:duotone>
              <a:prstClr val="black"/>
              <a:schemeClr val="accent4">
                <a:tint val="45000"/>
                <a:satMod val="400000"/>
              </a:schemeClr>
            </a:duotone>
          </a:blip>
          <a:srcRect l="15293" t="20421" r="15890" b="18315"/>
          <a:stretch/>
        </p:blipFill>
        <p:spPr>
          <a:xfrm>
            <a:off x="7149620" y="301730"/>
            <a:ext cx="1719619" cy="614150"/>
          </a:xfrm>
          <a:prstGeom prst="rect">
            <a:avLst/>
          </a:prstGeom>
        </p:spPr>
      </p:pic>
    </p:spTree>
    <p:extLst>
      <p:ext uri="{BB962C8B-B14F-4D97-AF65-F5344CB8AC3E}">
        <p14:creationId xmlns:p14="http://schemas.microsoft.com/office/powerpoint/2010/main" val="2496186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8ECDC-889D-D9AC-504A-028D768BEA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090E9C4-4B09-5170-48D2-F8C3D22D663A}"/>
              </a:ext>
            </a:extLst>
          </p:cNvPr>
          <p:cNvSpPr>
            <a:spLocks noGrp="1"/>
          </p:cNvSpPr>
          <p:nvPr>
            <p:ph type="title"/>
          </p:nvPr>
        </p:nvSpPr>
        <p:spPr/>
        <p:txBody>
          <a:bodyPr anchor="ctr"/>
          <a:lstStyle/>
          <a:p>
            <a:r>
              <a:rPr lang="en-GB" dirty="0"/>
              <a:t>Outcomes</a:t>
            </a:r>
          </a:p>
        </p:txBody>
      </p:sp>
      <p:sp>
        <p:nvSpPr>
          <p:cNvPr id="4" name="TextBox 3">
            <a:extLst>
              <a:ext uri="{FF2B5EF4-FFF2-40B4-BE49-F238E27FC236}">
                <a16:creationId xmlns:a16="http://schemas.microsoft.com/office/drawing/2014/main" id="{EF58EE55-F921-0215-FFBB-992E869AE9EA}"/>
              </a:ext>
            </a:extLst>
          </p:cNvPr>
          <p:cNvSpPr txBox="1"/>
          <p:nvPr/>
        </p:nvSpPr>
        <p:spPr>
          <a:xfrm>
            <a:off x="11351940" y="6477921"/>
            <a:ext cx="748373"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GB" sz="1400" b="1" dirty="0">
                <a:solidFill>
                  <a:srgbClr val="000000"/>
                </a:solidFill>
              </a:rPr>
              <a:t>Slide 2</a:t>
            </a:r>
          </a:p>
        </p:txBody>
      </p:sp>
      <p:pic>
        <p:nvPicPr>
          <p:cNvPr id="2" name="Picture 1">
            <a:extLst>
              <a:ext uri="{FF2B5EF4-FFF2-40B4-BE49-F238E27FC236}">
                <a16:creationId xmlns:a16="http://schemas.microsoft.com/office/drawing/2014/main" id="{08CABDC1-1D49-EC9F-DD96-586B0E94165E}"/>
              </a:ext>
            </a:extLst>
          </p:cNvPr>
          <p:cNvPicPr>
            <a:picLocks noChangeAspect="1"/>
          </p:cNvPicPr>
          <p:nvPr/>
        </p:nvPicPr>
        <p:blipFill rotWithShape="1">
          <a:blip r:embed="rId3"/>
          <a:srcRect t="18413" b="18084"/>
          <a:stretch/>
        </p:blipFill>
        <p:spPr>
          <a:xfrm>
            <a:off x="0" y="6192274"/>
            <a:ext cx="2498830" cy="636609"/>
          </a:xfrm>
          <a:prstGeom prst="rect">
            <a:avLst/>
          </a:prstGeom>
        </p:spPr>
      </p:pic>
      <p:sp>
        <p:nvSpPr>
          <p:cNvPr id="9" name="Content Placeholder 2">
            <a:extLst>
              <a:ext uri="{FF2B5EF4-FFF2-40B4-BE49-F238E27FC236}">
                <a16:creationId xmlns:a16="http://schemas.microsoft.com/office/drawing/2014/main" id="{4BF31829-0A47-94E6-F0FA-E90234351A05}"/>
              </a:ext>
            </a:extLst>
          </p:cNvPr>
          <p:cNvSpPr txBox="1">
            <a:spLocks/>
          </p:cNvSpPr>
          <p:nvPr/>
        </p:nvSpPr>
        <p:spPr>
          <a:xfrm>
            <a:off x="418960" y="1466873"/>
            <a:ext cx="11354079" cy="539112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Clr>
                <a:schemeClr val="accent3"/>
              </a:buClr>
              <a:buFont typeface="Wingdings" pitchFamily="2" charset="2"/>
              <a:buChar char="§"/>
              <a:defRPr sz="2400" b="0" i="0" kern="1200">
                <a:solidFill>
                  <a:schemeClr val="accent2"/>
                </a:solidFill>
                <a:latin typeface="Calibri Light" panose="020F0302020204030204" pitchFamily="34" charset="0"/>
                <a:ea typeface="+mn-ea"/>
                <a:cs typeface="Calibri Light" panose="020F0302020204030204" pitchFamily="34" charset="0"/>
              </a:defRPr>
            </a:lvl1pPr>
            <a:lvl2pPr marL="514350" indent="-171450" algn="l" defTabSz="685800" rtl="0" eaLnBrk="1" latinLnBrk="0" hangingPunct="1">
              <a:lnSpc>
                <a:spcPct val="90000"/>
              </a:lnSpc>
              <a:spcBef>
                <a:spcPts val="375"/>
              </a:spcBef>
              <a:buClr>
                <a:schemeClr val="accent3"/>
              </a:buClr>
              <a:buFont typeface="Wingdings" pitchFamily="2" charset="2"/>
              <a:buChar char="§"/>
              <a:defRPr sz="2000" b="0" i="0" kern="1200">
                <a:solidFill>
                  <a:schemeClr val="accent2"/>
                </a:solidFill>
                <a:latin typeface="Calibri Light" panose="020F0302020204030204" pitchFamily="34" charset="0"/>
                <a:ea typeface="+mn-ea"/>
                <a:cs typeface="Calibri Light" panose="020F0302020204030204" pitchFamily="34" charset="0"/>
              </a:defRPr>
            </a:lvl2pPr>
            <a:lvl3pPr marL="857250" indent="-171450" algn="l" defTabSz="685800" rtl="0" eaLnBrk="1" latinLnBrk="0" hangingPunct="1">
              <a:lnSpc>
                <a:spcPct val="90000"/>
              </a:lnSpc>
              <a:spcBef>
                <a:spcPts val="375"/>
              </a:spcBef>
              <a:buClr>
                <a:schemeClr val="accent3"/>
              </a:buClr>
              <a:buFont typeface="Wingdings" pitchFamily="2" charset="2"/>
              <a:buChar char="§"/>
              <a:defRPr sz="1800" b="0" i="0" kern="1200">
                <a:solidFill>
                  <a:schemeClr val="accent2"/>
                </a:solidFill>
                <a:latin typeface="Calibri Light" panose="020F0302020204030204" pitchFamily="34" charset="0"/>
                <a:ea typeface="+mn-ea"/>
                <a:cs typeface="Calibri Light" panose="020F0302020204030204" pitchFamily="34" charset="0"/>
              </a:defRPr>
            </a:lvl3pPr>
            <a:lvl4pPr marL="1200150" indent="-171450" algn="l" defTabSz="685800" rtl="0" eaLnBrk="1" latinLnBrk="0" hangingPunct="1">
              <a:lnSpc>
                <a:spcPct val="90000"/>
              </a:lnSpc>
              <a:spcBef>
                <a:spcPts val="375"/>
              </a:spcBef>
              <a:buClr>
                <a:schemeClr val="accent3"/>
              </a:buClr>
              <a:buFont typeface="Wingdings" pitchFamily="2" charset="2"/>
              <a:buChar char="§"/>
              <a:defRPr sz="1600" b="0" i="0" kern="1200">
                <a:solidFill>
                  <a:schemeClr val="accent2"/>
                </a:solidFill>
                <a:latin typeface="Calibri Light" panose="020F0302020204030204" pitchFamily="34" charset="0"/>
                <a:ea typeface="+mn-ea"/>
                <a:cs typeface="Calibri Light" panose="020F0302020204030204" pitchFamily="34" charset="0"/>
              </a:defRPr>
            </a:lvl4pPr>
            <a:lvl5pPr marL="1543050" indent="-171450" algn="l" defTabSz="685800" rtl="0" eaLnBrk="1" latinLnBrk="0" hangingPunct="1">
              <a:lnSpc>
                <a:spcPct val="90000"/>
              </a:lnSpc>
              <a:spcBef>
                <a:spcPts val="375"/>
              </a:spcBef>
              <a:buClr>
                <a:schemeClr val="accent3"/>
              </a:buClr>
              <a:buFont typeface="Wingdings" pitchFamily="2" charset="2"/>
              <a:buChar char="§"/>
              <a:defRPr sz="1400" b="0" i="0" kern="1200">
                <a:solidFill>
                  <a:schemeClr val="accent2"/>
                </a:solidFill>
                <a:latin typeface="Calibri Light" panose="020F0302020204030204" pitchFamily="34"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50000"/>
              </a:lnSpc>
              <a:spcBef>
                <a:spcPts val="750"/>
              </a:spcBef>
              <a:spcAft>
                <a:spcPts val="0"/>
              </a:spcAft>
              <a:buClr>
                <a:srgbClr val="ECAC00"/>
              </a:buClr>
              <a:buSzTx/>
              <a:buFont typeface="Wingdings" pitchFamily="2" charset="2"/>
              <a:buChar char="§"/>
              <a:tabLst/>
              <a:defRPr/>
            </a:pPr>
            <a:endParaRPr kumimoji="0" lang="en-ZA" sz="1800" b="0" i="0" u="none" strike="noStrike" kern="1200" cap="none" spc="0" normalizeH="0" baseline="0" noProof="0" dirty="0">
              <a:ln>
                <a:noFill/>
              </a:ln>
              <a:solidFill>
                <a:srgbClr val="8C979A"/>
              </a:solidFill>
              <a:effectLst/>
              <a:uLnTx/>
              <a:uFillTx/>
              <a:latin typeface="Arial" panose="020B0604020202020204" pitchFamily="34" charset="0"/>
              <a:cs typeface="Arial" panose="020B0604020202020204" pitchFamily="34" charset="0"/>
            </a:endParaRPr>
          </a:p>
          <a:p>
            <a:pPr marL="171450" marR="0" lvl="0" indent="-171450" algn="l" defTabSz="685800" rtl="0" eaLnBrk="1" fontAlgn="auto" latinLnBrk="0" hangingPunct="1">
              <a:lnSpc>
                <a:spcPct val="150000"/>
              </a:lnSpc>
              <a:spcBef>
                <a:spcPts val="750"/>
              </a:spcBef>
              <a:spcAft>
                <a:spcPts val="0"/>
              </a:spcAft>
              <a:buClr>
                <a:srgbClr val="ECAC00"/>
              </a:buClr>
              <a:buSzTx/>
              <a:buFont typeface="Wingdings" pitchFamily="2" charset="2"/>
              <a:buChar char="§"/>
              <a:tabLst/>
              <a:defRPr/>
            </a:pPr>
            <a:r>
              <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outcomes of this topic include:</a:t>
            </a:r>
          </a:p>
          <a:p>
            <a:pPr marL="0" marR="0" lvl="0" indent="0" algn="l" defTabSz="685800" rtl="0" eaLnBrk="1" fontAlgn="auto" latinLnBrk="0" hangingPunct="1">
              <a:lnSpc>
                <a:spcPct val="150000"/>
              </a:lnSpc>
              <a:spcBef>
                <a:spcPts val="750"/>
              </a:spcBef>
              <a:spcAft>
                <a:spcPts val="0"/>
              </a:spcAft>
              <a:buClr>
                <a:srgbClr val="ECAC00"/>
              </a:buClr>
              <a:buSzTx/>
              <a:buNone/>
              <a:tabLst/>
              <a:defRPr/>
            </a:pPr>
            <a:endPar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lvl="1">
              <a:lnSpc>
                <a:spcPct val="150000"/>
              </a:lnSpc>
              <a:spcBef>
                <a:spcPts val="750"/>
              </a:spcBef>
              <a:buClr>
                <a:srgbClr val="ECAC00"/>
              </a:buClr>
              <a:defRPr/>
            </a:pPr>
            <a:r>
              <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Identify the primary minerals associated with specific elements in ore samples.</a:t>
            </a:r>
          </a:p>
          <a:p>
            <a:pPr lvl="1">
              <a:lnSpc>
                <a:spcPct val="150000"/>
              </a:lnSpc>
              <a:spcBef>
                <a:spcPts val="750"/>
              </a:spcBef>
              <a:buClr>
                <a:srgbClr val="ECAC00"/>
              </a:buClr>
              <a:defRPr/>
            </a:pPr>
            <a:r>
              <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Relate elemental assay data to mineralogical composition.</a:t>
            </a:r>
            <a:endParaRPr lang="en-ZA" sz="1800" dirty="0">
              <a:solidFill>
                <a:srgbClr val="000000"/>
              </a:solidFill>
              <a:latin typeface="Arial" panose="020B0604020202020204" pitchFamily="34" charset="0"/>
              <a:cs typeface="Arial" panose="020B0604020202020204" pitchFamily="34" charset="0"/>
            </a:endParaRPr>
          </a:p>
          <a:p>
            <a:pPr lvl="1">
              <a:lnSpc>
                <a:spcPct val="150000"/>
              </a:lnSpc>
              <a:spcBef>
                <a:spcPts val="750"/>
              </a:spcBef>
              <a:buClr>
                <a:srgbClr val="ECAC00"/>
              </a:buClr>
              <a:defRPr/>
            </a:pPr>
            <a:r>
              <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Convert elemental concentrations (from XRF, ICP-MS, or other techniques) into mineral abundances.</a:t>
            </a:r>
          </a:p>
          <a:p>
            <a:pPr lvl="1">
              <a:lnSpc>
                <a:spcPct val="150000"/>
              </a:lnSpc>
              <a:spcBef>
                <a:spcPts val="750"/>
              </a:spcBef>
              <a:buClr>
                <a:srgbClr val="ECAC00"/>
              </a:buClr>
              <a:defRPr/>
            </a:pPr>
            <a:r>
              <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Use stoichiometric calculations to estimate mineral proportions.</a:t>
            </a:r>
            <a:endParaRPr lang="en-ZA" sz="1800" dirty="0">
              <a:solidFill>
                <a:srgbClr val="000000"/>
              </a:solidFill>
              <a:latin typeface="Arial" panose="020B0604020202020204" pitchFamily="34" charset="0"/>
              <a:cs typeface="Arial" panose="020B0604020202020204" pitchFamily="34" charset="0"/>
            </a:endParaRPr>
          </a:p>
          <a:p>
            <a:pPr lvl="1">
              <a:lnSpc>
                <a:spcPct val="150000"/>
              </a:lnSpc>
              <a:spcBef>
                <a:spcPts val="750"/>
              </a:spcBef>
              <a:buClr>
                <a:srgbClr val="ECAC00"/>
              </a:buClr>
              <a:defRPr/>
            </a:pPr>
            <a:r>
              <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Understand the limitations of element-to-mineral conversions based on analytical uncertainties.</a:t>
            </a:r>
          </a:p>
          <a:p>
            <a:pPr marL="171450" marR="0" lvl="0" indent="-171450" algn="l" defTabSz="685800" rtl="0" eaLnBrk="1" fontAlgn="auto" latinLnBrk="0" hangingPunct="1">
              <a:lnSpc>
                <a:spcPct val="90000"/>
              </a:lnSpc>
              <a:spcBef>
                <a:spcPts val="750"/>
              </a:spcBef>
              <a:spcAft>
                <a:spcPts val="0"/>
              </a:spcAft>
              <a:buClr>
                <a:srgbClr val="ECAC00"/>
              </a:buClr>
              <a:buSzTx/>
              <a:buFont typeface="Wingdings" pitchFamily="2" charset="2"/>
              <a:buChar char="§"/>
              <a:tabLst/>
              <a:defRPr/>
            </a:pPr>
            <a:endParaRPr kumimoji="0" lang="en-ZA" sz="2400" b="0" i="0" u="none" strike="noStrike" kern="1200" cap="none" spc="0" normalizeH="0" baseline="0" noProof="0" dirty="0">
              <a:ln>
                <a:noFill/>
              </a:ln>
              <a:solidFill>
                <a:srgbClr val="8C979A"/>
              </a:solidFill>
              <a:effectLst/>
              <a:uLnTx/>
              <a:uFillTx/>
              <a:latin typeface="Calibri Light" panose="020F0302020204030204" pitchFamily="34" charset="0"/>
              <a:ea typeface="+mn-ea"/>
              <a:cs typeface="Calibri Light" panose="020F0302020204030204" pitchFamily="34" charset="0"/>
            </a:endParaRPr>
          </a:p>
        </p:txBody>
      </p:sp>
    </p:spTree>
    <p:extLst>
      <p:ext uri="{BB962C8B-B14F-4D97-AF65-F5344CB8AC3E}">
        <p14:creationId xmlns:p14="http://schemas.microsoft.com/office/powerpoint/2010/main" val="1506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5C6DFF-58AB-1FFF-32E7-E673A45295C7}"/>
              </a:ext>
            </a:extLst>
          </p:cNvPr>
          <p:cNvSpPr>
            <a:spLocks noGrp="1"/>
          </p:cNvSpPr>
          <p:nvPr>
            <p:ph type="title"/>
          </p:nvPr>
        </p:nvSpPr>
        <p:spPr>
          <a:xfrm>
            <a:off x="349621" y="663261"/>
            <a:ext cx="8886865" cy="642017"/>
          </a:xfrm>
        </p:spPr>
        <p:txBody>
          <a:bodyPr/>
          <a:lstStyle/>
          <a:p>
            <a:r>
              <a:rPr kumimoji="0" lang="en-GB" sz="3600" b="1" i="0" u="none" strike="noStrike" kern="120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rPr>
              <a:t>Elements to Minerals Conversion</a:t>
            </a:r>
            <a:endParaRPr lang="en-ZA" dirty="0"/>
          </a:p>
        </p:txBody>
      </p:sp>
      <p:sp>
        <p:nvSpPr>
          <p:cNvPr id="4" name="Content Placeholder 2">
            <a:extLst>
              <a:ext uri="{FF2B5EF4-FFF2-40B4-BE49-F238E27FC236}">
                <a16:creationId xmlns:a16="http://schemas.microsoft.com/office/drawing/2014/main" id="{D8EE0FA9-275F-DEBB-8754-D39DC37A7F8A}"/>
              </a:ext>
            </a:extLst>
          </p:cNvPr>
          <p:cNvSpPr txBox="1">
            <a:spLocks/>
          </p:cNvSpPr>
          <p:nvPr/>
        </p:nvSpPr>
        <p:spPr>
          <a:xfrm>
            <a:off x="349622" y="1492356"/>
            <a:ext cx="11614852" cy="4985717"/>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Clr>
                <a:schemeClr val="accent3"/>
              </a:buClr>
              <a:buFont typeface="Wingdings" pitchFamily="2" charset="2"/>
              <a:buChar char="§"/>
              <a:defRPr sz="2400" b="0" i="0" kern="1200">
                <a:solidFill>
                  <a:schemeClr val="accent2"/>
                </a:solidFill>
                <a:latin typeface="Calibri Light" panose="020F0302020204030204" pitchFamily="34" charset="0"/>
                <a:ea typeface="+mn-ea"/>
                <a:cs typeface="Calibri Light" panose="020F0302020204030204" pitchFamily="34" charset="0"/>
              </a:defRPr>
            </a:lvl1pPr>
            <a:lvl2pPr marL="514350" indent="-171450" algn="l" defTabSz="685800" rtl="0" eaLnBrk="1" latinLnBrk="0" hangingPunct="1">
              <a:lnSpc>
                <a:spcPct val="90000"/>
              </a:lnSpc>
              <a:spcBef>
                <a:spcPts val="375"/>
              </a:spcBef>
              <a:buClr>
                <a:schemeClr val="accent3"/>
              </a:buClr>
              <a:buFont typeface="Wingdings" pitchFamily="2" charset="2"/>
              <a:buChar char="§"/>
              <a:defRPr sz="2000" b="0" i="0" kern="1200">
                <a:solidFill>
                  <a:schemeClr val="accent2"/>
                </a:solidFill>
                <a:latin typeface="Calibri Light" panose="020F0302020204030204" pitchFamily="34" charset="0"/>
                <a:ea typeface="+mn-ea"/>
                <a:cs typeface="Calibri Light" panose="020F0302020204030204" pitchFamily="34" charset="0"/>
              </a:defRPr>
            </a:lvl2pPr>
            <a:lvl3pPr marL="857250" indent="-171450" algn="l" defTabSz="685800" rtl="0" eaLnBrk="1" latinLnBrk="0" hangingPunct="1">
              <a:lnSpc>
                <a:spcPct val="90000"/>
              </a:lnSpc>
              <a:spcBef>
                <a:spcPts val="375"/>
              </a:spcBef>
              <a:buClr>
                <a:schemeClr val="accent3"/>
              </a:buClr>
              <a:buFont typeface="Wingdings" pitchFamily="2" charset="2"/>
              <a:buChar char="§"/>
              <a:defRPr sz="1800" b="0" i="0" kern="1200">
                <a:solidFill>
                  <a:schemeClr val="accent2"/>
                </a:solidFill>
                <a:latin typeface="Calibri Light" panose="020F0302020204030204" pitchFamily="34" charset="0"/>
                <a:ea typeface="+mn-ea"/>
                <a:cs typeface="Calibri Light" panose="020F0302020204030204" pitchFamily="34" charset="0"/>
              </a:defRPr>
            </a:lvl3pPr>
            <a:lvl4pPr marL="1200150" indent="-171450" algn="l" defTabSz="685800" rtl="0" eaLnBrk="1" latinLnBrk="0" hangingPunct="1">
              <a:lnSpc>
                <a:spcPct val="90000"/>
              </a:lnSpc>
              <a:spcBef>
                <a:spcPts val="375"/>
              </a:spcBef>
              <a:buClr>
                <a:schemeClr val="accent3"/>
              </a:buClr>
              <a:buFont typeface="Wingdings" pitchFamily="2" charset="2"/>
              <a:buChar char="§"/>
              <a:defRPr sz="1600" b="0" i="0" kern="1200">
                <a:solidFill>
                  <a:schemeClr val="accent2"/>
                </a:solidFill>
                <a:latin typeface="Calibri Light" panose="020F0302020204030204" pitchFamily="34" charset="0"/>
                <a:ea typeface="+mn-ea"/>
                <a:cs typeface="Calibri Light" panose="020F0302020204030204" pitchFamily="34" charset="0"/>
              </a:defRPr>
            </a:lvl4pPr>
            <a:lvl5pPr marL="1543050" indent="-171450" algn="l" defTabSz="685800" rtl="0" eaLnBrk="1" latinLnBrk="0" hangingPunct="1">
              <a:lnSpc>
                <a:spcPct val="90000"/>
              </a:lnSpc>
              <a:spcBef>
                <a:spcPts val="375"/>
              </a:spcBef>
              <a:buClr>
                <a:schemeClr val="accent3"/>
              </a:buClr>
              <a:buFont typeface="Wingdings" pitchFamily="2" charset="2"/>
              <a:buChar char="§"/>
              <a:defRPr sz="1400" b="0" i="0" kern="1200">
                <a:solidFill>
                  <a:schemeClr val="accent2"/>
                </a:solidFill>
                <a:latin typeface="Calibri Light" panose="020F0302020204030204" pitchFamily="34" charset="0"/>
                <a:ea typeface="+mn-ea"/>
                <a:cs typeface="Calibri Light" panose="020F030202020403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50000"/>
              </a:lnSpc>
              <a:spcBef>
                <a:spcPts val="750"/>
              </a:spcBef>
              <a:spcAft>
                <a:spcPts val="0"/>
              </a:spcAft>
              <a:buClr>
                <a:srgbClr val="ECAC00"/>
              </a:buClr>
              <a:buSzTx/>
              <a:buFont typeface="Wingdings" pitchFamily="2" charset="2"/>
              <a:buChar char="§"/>
              <a:tabLst/>
              <a:defRPr/>
            </a:pPr>
            <a:r>
              <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For simple ores comprising only one or two valuable minerals associated with a diagnostic element, the mineral grades can be calculated from known mineral compositions (measured using EPMA  ) or from stoichiometric mineral compositions.</a:t>
            </a:r>
          </a:p>
          <a:p>
            <a:pPr marL="0" marR="0" lvl="0" indent="0" algn="ctr" defTabSz="685800" rtl="0" eaLnBrk="1" fontAlgn="auto" latinLnBrk="0" hangingPunct="1">
              <a:lnSpc>
                <a:spcPct val="150000"/>
              </a:lnSpc>
              <a:spcBef>
                <a:spcPts val="750"/>
              </a:spcBef>
              <a:spcAft>
                <a:spcPts val="0"/>
              </a:spcAft>
              <a:buClr>
                <a:srgbClr val="ECAC00"/>
              </a:buClr>
              <a:buSzTx/>
              <a:buFont typeface="Wingdings" pitchFamily="2" charset="2"/>
              <a:buNone/>
              <a:tabLst/>
              <a:defRPr/>
            </a:pPr>
            <a:r>
              <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 X = b</a:t>
            </a:r>
          </a:p>
          <a:p>
            <a:pPr marL="0" marR="0" lvl="0" indent="0" algn="ctr" defTabSz="685800" rtl="0" eaLnBrk="1" fontAlgn="auto" latinLnBrk="0" hangingPunct="1">
              <a:lnSpc>
                <a:spcPct val="150000"/>
              </a:lnSpc>
              <a:spcBef>
                <a:spcPts val="750"/>
              </a:spcBef>
              <a:spcAft>
                <a:spcPts val="0"/>
              </a:spcAft>
              <a:buClr>
                <a:srgbClr val="ECAC00"/>
              </a:buClr>
              <a:buSzTx/>
              <a:buFont typeface="Wingdings" pitchFamily="2" charset="2"/>
              <a:buNone/>
              <a:tabLst/>
              <a:defRPr/>
            </a:pPr>
            <a:endPar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685800" marR="0" lvl="2" indent="0" algn="l" defTabSz="685800" rtl="0" eaLnBrk="1" fontAlgn="auto" latinLnBrk="0" hangingPunct="1">
              <a:lnSpc>
                <a:spcPct val="150000"/>
              </a:lnSpc>
              <a:spcBef>
                <a:spcPts val="375"/>
              </a:spcBef>
              <a:spcAft>
                <a:spcPts val="0"/>
              </a:spcAft>
              <a:buClr>
                <a:srgbClr val="ECAC00"/>
              </a:buClr>
              <a:buSzTx/>
              <a:buFont typeface="Wingdings" pitchFamily="2" charset="2"/>
              <a:buNone/>
              <a:tabLst/>
              <a:defRPr/>
            </a:pPr>
            <a:r>
              <a:rPr kumimoji="0" lang="en-ZA"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 represents the fraction of element in the mineral, </a:t>
            </a:r>
          </a:p>
          <a:p>
            <a:pPr marL="685800" marR="0" lvl="2" indent="0" algn="l" defTabSz="685800" rtl="0" eaLnBrk="1" fontAlgn="auto" latinLnBrk="0" hangingPunct="1">
              <a:lnSpc>
                <a:spcPct val="150000"/>
              </a:lnSpc>
              <a:spcBef>
                <a:spcPts val="375"/>
              </a:spcBef>
              <a:spcAft>
                <a:spcPts val="0"/>
              </a:spcAft>
              <a:buClr>
                <a:srgbClr val="ECAC00"/>
              </a:buClr>
              <a:buSzTx/>
              <a:buFont typeface="Wingdings" pitchFamily="2" charset="2"/>
              <a:buNone/>
              <a:tabLst/>
              <a:defRPr/>
            </a:pPr>
            <a:r>
              <a:rPr kumimoji="0" lang="en-ZA"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X is the wt.% of the mineral in the sample (mineral grade)</a:t>
            </a:r>
          </a:p>
          <a:p>
            <a:pPr marL="685800" marR="0" lvl="2" indent="0" algn="l" defTabSz="685800" rtl="0" eaLnBrk="1" fontAlgn="auto" latinLnBrk="0" hangingPunct="1">
              <a:lnSpc>
                <a:spcPct val="150000"/>
              </a:lnSpc>
              <a:spcBef>
                <a:spcPts val="375"/>
              </a:spcBef>
              <a:spcAft>
                <a:spcPts val="0"/>
              </a:spcAft>
              <a:buClr>
                <a:srgbClr val="ECAC00"/>
              </a:buClr>
              <a:buSzTx/>
              <a:buFont typeface="Wingdings" pitchFamily="2" charset="2"/>
              <a:buNone/>
              <a:tabLst/>
              <a:defRPr/>
            </a:pPr>
            <a:r>
              <a:rPr kumimoji="0" lang="en-ZA"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b is the wt.% of the element in the sample (element grade). </a:t>
            </a:r>
          </a:p>
          <a:p>
            <a:pPr marL="685800" marR="0" lvl="2" indent="0" algn="l" defTabSz="685800" rtl="0" eaLnBrk="1" fontAlgn="auto" latinLnBrk="0" hangingPunct="1">
              <a:lnSpc>
                <a:spcPct val="150000"/>
              </a:lnSpc>
              <a:spcBef>
                <a:spcPts val="375"/>
              </a:spcBef>
              <a:spcAft>
                <a:spcPts val="0"/>
              </a:spcAft>
              <a:buClr>
                <a:srgbClr val="ECAC00"/>
              </a:buClr>
              <a:buSzTx/>
              <a:buFont typeface="Wingdings" pitchFamily="2" charset="2"/>
              <a:buNone/>
              <a:tabLst/>
              <a:defRPr/>
            </a:pPr>
            <a:endParaRPr kumimoji="0" lang="en-ZA"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685800" rtl="0" eaLnBrk="1" fontAlgn="auto" latinLnBrk="0" hangingPunct="1">
              <a:lnSpc>
                <a:spcPct val="150000"/>
              </a:lnSpc>
              <a:spcBef>
                <a:spcPts val="750"/>
              </a:spcBef>
              <a:spcAft>
                <a:spcPts val="0"/>
              </a:spcAft>
              <a:buClr>
                <a:srgbClr val="ECAC00"/>
              </a:buClr>
              <a:buSzTx/>
              <a:buFont typeface="Wingdings" pitchFamily="2" charset="2"/>
              <a:buChar char="§"/>
              <a:tabLst/>
              <a:defRPr/>
            </a:pPr>
            <a:r>
              <a:rPr kumimoji="0" lang="en-ZA"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This approach however relies on prior knowledge of which valuable minerals are present and although elegant, should be handled with care</a:t>
            </a:r>
          </a:p>
        </p:txBody>
      </p:sp>
    </p:spTree>
    <p:extLst>
      <p:ext uri="{BB962C8B-B14F-4D97-AF65-F5344CB8AC3E}">
        <p14:creationId xmlns:p14="http://schemas.microsoft.com/office/powerpoint/2010/main" val="4225935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4F0D6-A1AF-52DF-B95A-BD95E239E5A7}"/>
            </a:ext>
          </a:extLst>
        </p:cNvPr>
        <p:cNvGrpSpPr/>
        <p:nvPr/>
      </p:nvGrpSpPr>
      <p:grpSpPr>
        <a:xfrm>
          <a:off x="0" y="0"/>
          <a:ext cx="0" cy="0"/>
          <a:chOff x="0" y="0"/>
          <a:chExt cx="0" cy="0"/>
        </a:xfrm>
      </p:grpSpPr>
      <p:pic>
        <p:nvPicPr>
          <p:cNvPr id="5" name="Picture">
            <a:extLst>
              <a:ext uri="{FF2B5EF4-FFF2-40B4-BE49-F238E27FC236}">
                <a16:creationId xmlns:a16="http://schemas.microsoft.com/office/drawing/2014/main" id="{8A9CCAB6-0C3C-4CB1-3E01-DF4725A6D676}"/>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p:blipFill>
        <p:spPr>
          <a:xfrm>
            <a:off x="0" y="0"/>
            <a:ext cx="12192000" cy="6858001"/>
          </a:xfrm>
        </p:spPr>
      </p:pic>
      <p:sp>
        <p:nvSpPr>
          <p:cNvPr id="3" name="Rectangle 2">
            <a:extLst>
              <a:ext uri="{FF2B5EF4-FFF2-40B4-BE49-F238E27FC236}">
                <a16:creationId xmlns:a16="http://schemas.microsoft.com/office/drawing/2014/main" id="{D8BFBB46-BB54-8AD3-B696-39F059F15990}"/>
              </a:ext>
            </a:extLst>
          </p:cNvPr>
          <p:cNvSpPr/>
          <p:nvPr/>
        </p:nvSpPr>
        <p:spPr>
          <a:xfrm>
            <a:off x="0" y="0"/>
            <a:ext cx="12192000" cy="3587750"/>
          </a:xfrm>
          <a:prstGeom prst="rect">
            <a:avLst/>
          </a:prstGeom>
          <a:gradFill flip="none" rotWithShape="1">
            <a:gsLst>
              <a:gs pos="32000">
                <a:schemeClr val="bg1">
                  <a:lumMod val="47000"/>
                  <a:alpha val="0"/>
                </a:schemeClr>
              </a:gs>
              <a:gs pos="100000">
                <a:srgbClr val="FFFFF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Photo by ...">
            <a:extLst>
              <a:ext uri="{FF2B5EF4-FFF2-40B4-BE49-F238E27FC236}">
                <a16:creationId xmlns:a16="http://schemas.microsoft.com/office/drawing/2014/main" id="{D156C1CD-09D3-A903-E3A1-68B2CF3E08A8}"/>
              </a:ext>
            </a:extLst>
          </p:cNvPr>
          <p:cNvSpPr txBox="1"/>
          <p:nvPr/>
        </p:nvSpPr>
        <p:spPr>
          <a:xfrm>
            <a:off x="10842366" y="6564563"/>
            <a:ext cx="1285239"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Stefan Els</a:t>
            </a:r>
          </a:p>
        </p:txBody>
      </p:sp>
      <p:grpSp>
        <p:nvGrpSpPr>
          <p:cNvPr id="9" name="Rectangle group">
            <a:extLst>
              <a:ext uri="{FF2B5EF4-FFF2-40B4-BE49-F238E27FC236}">
                <a16:creationId xmlns:a16="http://schemas.microsoft.com/office/drawing/2014/main" id="{C2BD0DA4-181A-7B4C-F457-33DFE82DE5C2}"/>
              </a:ext>
            </a:extLst>
          </p:cNvPr>
          <p:cNvGrpSpPr/>
          <p:nvPr/>
        </p:nvGrpSpPr>
        <p:grpSpPr>
          <a:xfrm>
            <a:off x="-1" y="1400537"/>
            <a:ext cx="12192001" cy="3384116"/>
            <a:chOff x="0" y="-827341"/>
            <a:chExt cx="9619085" cy="4723826"/>
          </a:xfrm>
        </p:grpSpPr>
        <p:sp>
          <p:nvSpPr>
            <p:cNvPr id="10" name="Rectangle">
              <a:extLst>
                <a:ext uri="{FF2B5EF4-FFF2-40B4-BE49-F238E27FC236}">
                  <a16:creationId xmlns:a16="http://schemas.microsoft.com/office/drawing/2014/main" id="{7DB4257E-FD7A-7542-EF1D-1B2F62BA5FC4}"/>
                </a:ext>
              </a:extLst>
            </p:cNvPr>
            <p:cNvSpPr/>
            <p:nvPr/>
          </p:nvSpPr>
          <p:spPr>
            <a:xfrm>
              <a:off x="0" y="-827341"/>
              <a:ext cx="9619085" cy="4723826"/>
            </a:xfrm>
            <a:prstGeom prst="rect">
              <a:avLst/>
            </a:prstGeom>
            <a:solidFill>
              <a:srgbClr val="612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latin typeface="Arial" panose="020B0604020202020204" pitchFamily="34" charset="0"/>
                  <a:ea typeface="Calibri" panose="020F0502020204030204" pitchFamily="34" charset="0"/>
                  <a:cs typeface="Arial" panose="020B0604020202020204" pitchFamily="34" charset="0"/>
                </a:rPr>
                <a:t>Practical 3: Elements to Minerals Conversion</a:t>
              </a:r>
            </a:p>
            <a:p>
              <a:pPr algn="ctr"/>
              <a:r>
                <a:rPr lang="en-GB" sz="3600" b="1" dirty="0">
                  <a:effectLst/>
                  <a:latin typeface="Arial" panose="020B0604020202020204" pitchFamily="34" charset="0"/>
                  <a:ea typeface="Calibri" panose="020F0502020204030204" pitchFamily="34" charset="0"/>
                  <a:cs typeface="Arial" panose="020B0604020202020204" pitchFamily="34" charset="0"/>
                </a:rPr>
                <a:t>Example</a:t>
              </a:r>
            </a:p>
          </p:txBody>
        </p:sp>
        <p:sp>
          <p:nvSpPr>
            <p:cNvPr id="11" name="Rectangle">
              <a:extLst>
                <a:ext uri="{FF2B5EF4-FFF2-40B4-BE49-F238E27FC236}">
                  <a16:creationId xmlns:a16="http://schemas.microsoft.com/office/drawing/2014/main" id="{26ABB078-9E59-D132-29BA-6B3811882184}"/>
                </a:ext>
              </a:extLst>
            </p:cNvPr>
            <p:cNvSpPr/>
            <p:nvPr/>
          </p:nvSpPr>
          <p:spPr>
            <a:xfrm flipV="1">
              <a:off x="0" y="3633518"/>
              <a:ext cx="9568279" cy="24482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grpSp>
      <p:pic>
        <p:nvPicPr>
          <p:cNvPr id="13" name="SU Logo">
            <a:extLst>
              <a:ext uri="{FF2B5EF4-FFF2-40B4-BE49-F238E27FC236}">
                <a16:creationId xmlns:a16="http://schemas.microsoft.com/office/drawing/2014/main" id="{CFC3ECFE-B342-A992-7A7A-835E504246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6808" y="-122990"/>
            <a:ext cx="3662576" cy="1980000"/>
          </a:xfrm>
          <a:prstGeom prst="rect">
            <a:avLst/>
          </a:prstGeom>
        </p:spPr>
      </p:pic>
      <p:pic>
        <p:nvPicPr>
          <p:cNvPr id="4" name="Picture 3">
            <a:extLst>
              <a:ext uri="{FF2B5EF4-FFF2-40B4-BE49-F238E27FC236}">
                <a16:creationId xmlns:a16="http://schemas.microsoft.com/office/drawing/2014/main" id="{26681589-21FE-7CAD-84B5-9B809114D51E}"/>
              </a:ext>
            </a:extLst>
          </p:cNvPr>
          <p:cNvPicPr>
            <a:picLocks noChangeAspect="1"/>
          </p:cNvPicPr>
          <p:nvPr/>
        </p:nvPicPr>
        <p:blipFill rotWithShape="1">
          <a:blip r:embed="rId6">
            <a:duotone>
              <a:prstClr val="black"/>
              <a:schemeClr val="accent4">
                <a:tint val="45000"/>
                <a:satMod val="400000"/>
              </a:schemeClr>
            </a:duotone>
          </a:blip>
          <a:srcRect l="15293" t="20421" r="15890" b="18315"/>
          <a:stretch/>
        </p:blipFill>
        <p:spPr>
          <a:xfrm>
            <a:off x="7149620" y="301730"/>
            <a:ext cx="1719619" cy="614150"/>
          </a:xfrm>
          <a:prstGeom prst="rect">
            <a:avLst/>
          </a:prstGeom>
        </p:spPr>
      </p:pic>
    </p:spTree>
    <p:extLst>
      <p:ext uri="{BB962C8B-B14F-4D97-AF65-F5344CB8AC3E}">
        <p14:creationId xmlns:p14="http://schemas.microsoft.com/office/powerpoint/2010/main" val="259302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87BB-18A8-B320-4901-4E84461B84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13E97E4-A31B-38D2-DBD6-F571BD0EABAA}"/>
              </a:ext>
            </a:extLst>
          </p:cNvPr>
          <p:cNvSpPr>
            <a:spLocks noGrp="1"/>
          </p:cNvSpPr>
          <p:nvPr>
            <p:ph type="title"/>
          </p:nvPr>
        </p:nvSpPr>
        <p:spPr/>
        <p:txBody>
          <a:bodyPr anchor="ctr"/>
          <a:lstStyle/>
          <a:p>
            <a:r>
              <a:rPr lang="en-GB" dirty="0"/>
              <a:t>Elements to Mineral Conversion - Example</a:t>
            </a:r>
          </a:p>
        </p:txBody>
      </p:sp>
      <p:sp>
        <p:nvSpPr>
          <p:cNvPr id="4" name="TextBox 3">
            <a:extLst>
              <a:ext uri="{FF2B5EF4-FFF2-40B4-BE49-F238E27FC236}">
                <a16:creationId xmlns:a16="http://schemas.microsoft.com/office/drawing/2014/main" id="{3D96450F-2418-975B-B66D-5F8860FEE62B}"/>
              </a:ext>
            </a:extLst>
          </p:cNvPr>
          <p:cNvSpPr txBox="1"/>
          <p:nvPr/>
        </p:nvSpPr>
        <p:spPr>
          <a:xfrm>
            <a:off x="11351940" y="6477921"/>
            <a:ext cx="748373"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GB" sz="1400" b="1" dirty="0">
                <a:solidFill>
                  <a:srgbClr val="000000"/>
                </a:solidFill>
              </a:rPr>
              <a:t>Slide 2</a:t>
            </a:r>
          </a:p>
        </p:txBody>
      </p:sp>
      <p:pic>
        <p:nvPicPr>
          <p:cNvPr id="2" name="Picture 1">
            <a:extLst>
              <a:ext uri="{FF2B5EF4-FFF2-40B4-BE49-F238E27FC236}">
                <a16:creationId xmlns:a16="http://schemas.microsoft.com/office/drawing/2014/main" id="{DCF46BB7-85C1-696E-2C15-2DF426E53963}"/>
              </a:ext>
            </a:extLst>
          </p:cNvPr>
          <p:cNvPicPr>
            <a:picLocks noChangeAspect="1"/>
          </p:cNvPicPr>
          <p:nvPr/>
        </p:nvPicPr>
        <p:blipFill rotWithShape="1">
          <a:blip r:embed="rId3"/>
          <a:srcRect t="18413" b="18084"/>
          <a:stretch/>
        </p:blipFill>
        <p:spPr>
          <a:xfrm>
            <a:off x="0" y="6192274"/>
            <a:ext cx="2498830" cy="636609"/>
          </a:xfrm>
          <a:prstGeom prst="rect">
            <a:avLst/>
          </a:prstGeom>
        </p:spPr>
      </p:pic>
      <p:sp>
        <p:nvSpPr>
          <p:cNvPr id="8" name="TextBox 7">
            <a:extLst>
              <a:ext uri="{FF2B5EF4-FFF2-40B4-BE49-F238E27FC236}">
                <a16:creationId xmlns:a16="http://schemas.microsoft.com/office/drawing/2014/main" id="{FC7D1226-3416-6702-357F-A3B866174D08}"/>
              </a:ext>
            </a:extLst>
          </p:cNvPr>
          <p:cNvSpPr txBox="1"/>
          <p:nvPr/>
        </p:nvSpPr>
        <p:spPr>
          <a:xfrm>
            <a:off x="349621" y="1687132"/>
            <a:ext cx="11215607" cy="4093428"/>
          </a:xfrm>
          <a:prstGeom prst="rect">
            <a:avLst/>
          </a:prstGeom>
          <a:noFill/>
        </p:spPr>
        <p:txBody>
          <a:bodyPr wrap="square">
            <a:spAutoFit/>
          </a:bodyPr>
          <a:lstStyle/>
          <a:p>
            <a:endParaRPr lang="en-ZA" sz="2000" dirty="0">
              <a:solidFill>
                <a:srgbClr val="000000"/>
              </a:solidFill>
              <a:latin typeface="Arial" panose="020B0604020202020204" pitchFamily="34" charset="0"/>
              <a:cs typeface="Arial" panose="020B0604020202020204" pitchFamily="34" charset="0"/>
            </a:endParaRPr>
          </a:p>
          <a:p>
            <a:r>
              <a:rPr lang="en-ZA" sz="2000" dirty="0">
                <a:solidFill>
                  <a:srgbClr val="000000"/>
                </a:solidFill>
                <a:latin typeface="Arial" panose="020B0604020202020204" pitchFamily="34" charset="0"/>
                <a:cs typeface="Arial" panose="020B0604020202020204" pitchFamily="34" charset="0"/>
              </a:rPr>
              <a:t>Given that a sulphide ore composed of the following minerals and elemental composition/grade assays (Weight %) :</a:t>
            </a:r>
          </a:p>
          <a:p>
            <a:endParaRPr lang="en-ZA" sz="2000"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pPr>
              <a:buFont typeface="Arial" panose="020B0604020202020204" pitchFamily="34" charset="0"/>
              <a:buChar char="•"/>
            </a:pPr>
            <a:endParaRPr lang="en-ZA" sz="2000" dirty="0">
              <a:solidFill>
                <a:srgbClr val="000000"/>
              </a:solidFill>
              <a:latin typeface="Arial" panose="020B0604020202020204" pitchFamily="34" charset="0"/>
              <a:cs typeface="Arial" panose="020B0604020202020204" pitchFamily="34" charset="0"/>
            </a:endParaRPr>
          </a:p>
          <a:p>
            <a:r>
              <a:rPr lang="en-ZA" sz="2000" dirty="0">
                <a:solidFill>
                  <a:srgbClr val="000000"/>
                </a:solidFill>
                <a:latin typeface="Arial" panose="020B0604020202020204" pitchFamily="34" charset="0"/>
                <a:cs typeface="Arial" panose="020B0604020202020204" pitchFamily="34" charset="0"/>
              </a:rPr>
              <a:t>🔸 </a:t>
            </a:r>
            <a:r>
              <a:rPr lang="en-ZA" sz="2000" b="1" dirty="0">
                <a:solidFill>
                  <a:srgbClr val="000000"/>
                </a:solidFill>
                <a:latin typeface="Arial" panose="020B0604020202020204" pitchFamily="34" charset="0"/>
                <a:cs typeface="Arial" panose="020B0604020202020204" pitchFamily="34" charset="0"/>
              </a:rPr>
              <a:t>What is the percent of bornite, millerite, and pyrite in the ore? </a:t>
            </a:r>
            <a:r>
              <a:rPr lang="en-ZA" sz="1200" b="1" dirty="0">
                <a:solidFill>
                  <a:srgbClr val="000000"/>
                </a:solidFill>
                <a:latin typeface="Arial" panose="020B0604020202020204" pitchFamily="34" charset="0"/>
                <a:cs typeface="Arial" panose="020B0604020202020204" pitchFamily="34" charset="0"/>
                <a:hlinkClick r:id="rId4"/>
              </a:rPr>
              <a:t>Practical 3_Example and </a:t>
            </a:r>
            <a:r>
              <a:rPr lang="en-ZA" sz="1200" b="1" dirty="0" err="1">
                <a:solidFill>
                  <a:srgbClr val="000000"/>
                </a:solidFill>
                <a:latin typeface="Arial" panose="020B0604020202020204" pitchFamily="34" charset="0"/>
                <a:cs typeface="Arial" panose="020B0604020202020204" pitchFamily="34" charset="0"/>
                <a:hlinkClick r:id="rId4"/>
              </a:rPr>
              <a:t>Exercise_Final</a:t>
            </a:r>
            <a:endParaRPr lang="en-ZA" sz="2000" dirty="0">
              <a:solidFill>
                <a:srgbClr val="000000"/>
              </a:solidFill>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5CA21E52-6057-B407-078B-D49B0F934528}"/>
              </a:ext>
            </a:extLst>
          </p:cNvPr>
          <p:cNvGraphicFramePr>
            <a:graphicFrameLocks noGrp="1"/>
          </p:cNvGraphicFramePr>
          <p:nvPr>
            <p:extLst>
              <p:ext uri="{D42A27DB-BD31-4B8C-83A1-F6EECF244321}">
                <p14:modId xmlns:p14="http://schemas.microsoft.com/office/powerpoint/2010/main" val="2764030048"/>
              </p:ext>
            </p:extLst>
          </p:nvPr>
        </p:nvGraphicFramePr>
        <p:xfrm>
          <a:off x="6010385" y="3172732"/>
          <a:ext cx="5477570" cy="2121986"/>
        </p:xfrm>
        <a:graphic>
          <a:graphicData uri="http://schemas.openxmlformats.org/drawingml/2006/table">
            <a:tbl>
              <a:tblPr firstRow="1" bandRow="1"/>
              <a:tblGrid>
                <a:gridCol w="1246110">
                  <a:extLst>
                    <a:ext uri="{9D8B030D-6E8A-4147-A177-3AD203B41FA5}">
                      <a16:colId xmlns:a16="http://schemas.microsoft.com/office/drawing/2014/main" val="2800475884"/>
                    </a:ext>
                  </a:extLst>
                </a:gridCol>
                <a:gridCol w="1687981">
                  <a:extLst>
                    <a:ext uri="{9D8B030D-6E8A-4147-A177-3AD203B41FA5}">
                      <a16:colId xmlns:a16="http://schemas.microsoft.com/office/drawing/2014/main" val="3937247917"/>
                    </a:ext>
                  </a:extLst>
                </a:gridCol>
                <a:gridCol w="2543479">
                  <a:extLst>
                    <a:ext uri="{9D8B030D-6E8A-4147-A177-3AD203B41FA5}">
                      <a16:colId xmlns:a16="http://schemas.microsoft.com/office/drawing/2014/main" val="2177998207"/>
                    </a:ext>
                  </a:extLst>
                </a:gridCol>
              </a:tblGrid>
              <a:tr h="4574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ZA" sz="2000" b="1" u="none" strike="noStrike" dirty="0">
                          <a:effectLst/>
                          <a:latin typeface="+mj-lt"/>
                        </a:rPr>
                        <a:t>Element</a:t>
                      </a:r>
                      <a:endParaRPr lang="en-ZA" sz="2000" b="1" i="0" u="none" strike="noStrike" dirty="0">
                        <a:solidFill>
                          <a:srgbClr val="000000"/>
                        </a:solidFill>
                        <a:effectLst/>
                        <a:latin typeface="+mj-lt"/>
                      </a:endParaRPr>
                    </a:p>
                  </a:txBody>
                  <a:tcPr marL="0" marR="0" marT="0" marB="0"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0223B"/>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US" sz="2000" b="1" i="0" u="none" strike="noStrike" dirty="0">
                          <a:solidFill>
                            <a:schemeClr val="bg2"/>
                          </a:solidFill>
                          <a:effectLst/>
                          <a:latin typeface="+mj-lt"/>
                        </a:rPr>
                        <a:t>Wt. %</a:t>
                      </a:r>
                      <a:endParaRPr lang="en-ZA" sz="2000" b="1" i="0" u="none" strike="noStrike" dirty="0">
                        <a:solidFill>
                          <a:schemeClr val="bg2"/>
                        </a:solidFill>
                        <a:effectLst/>
                        <a:latin typeface="+mj-lt"/>
                      </a:endParaRPr>
                    </a:p>
                  </a:txBody>
                  <a:tcPr marL="0" marR="0"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0223B"/>
                    </a:solidFill>
                  </a:tcPr>
                </a:tc>
                <a:tc>
                  <a:txBody>
                    <a:bodyPr/>
                    <a:lstStyle/>
                    <a:p>
                      <a:pPr algn="ctr" fontAlgn="b"/>
                      <a:r>
                        <a:rPr lang="en-US" sz="2000" b="1" i="0" u="none" strike="noStrike" dirty="0">
                          <a:solidFill>
                            <a:schemeClr val="bg2"/>
                          </a:solidFill>
                          <a:effectLst/>
                          <a:latin typeface="+mj-lt"/>
                        </a:rPr>
                        <a:t>Molar Mass (g.mol-1)</a:t>
                      </a:r>
                    </a:p>
                  </a:txBody>
                  <a:tcPr marL="0" marR="0" marT="0" marB="0" anchor="b">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solidFill>
                  </a:tcPr>
                </a:tc>
                <a:extLst>
                  <a:ext uri="{0D108BD9-81ED-4DB2-BD59-A6C34878D82A}">
                    <a16:rowId xmlns:a16="http://schemas.microsoft.com/office/drawing/2014/main" val="4036003431"/>
                  </a:ext>
                </a:extLst>
              </a:tr>
              <a:tr h="42958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ZA" sz="2000" u="none" strike="noStrike" dirty="0">
                          <a:solidFill>
                            <a:schemeClr val="tx1">
                              <a:lumMod val="75000"/>
                            </a:schemeClr>
                          </a:solidFill>
                          <a:effectLst/>
                          <a:latin typeface="+mj-lt"/>
                        </a:rPr>
                        <a:t>Cu</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ZA" sz="2000" u="none" strike="noStrike" dirty="0">
                          <a:solidFill>
                            <a:schemeClr val="tx1">
                              <a:lumMod val="75000"/>
                            </a:schemeClr>
                          </a:solidFill>
                          <a:effectLst/>
                          <a:latin typeface="+mj-lt"/>
                        </a:rPr>
                        <a:t>2.10</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40000"/>
                      </a:srgbClr>
                    </a:solidFill>
                  </a:tcPr>
                </a:tc>
                <a:tc>
                  <a:txBody>
                    <a:bodyPr/>
                    <a:lstStyle/>
                    <a:p>
                      <a:pPr algn="ctr" fontAlgn="b"/>
                      <a:r>
                        <a:rPr lang="en-US" sz="2000" b="0" i="0" u="none" strike="noStrike" dirty="0">
                          <a:solidFill>
                            <a:schemeClr val="tx1">
                              <a:lumMod val="75000"/>
                            </a:schemeClr>
                          </a:solidFill>
                          <a:effectLst/>
                          <a:latin typeface="+mj-lt"/>
                        </a:rPr>
                        <a:t>63.55</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40000"/>
                      </a:srgbClr>
                    </a:solidFill>
                  </a:tcPr>
                </a:tc>
                <a:extLst>
                  <a:ext uri="{0D108BD9-81ED-4DB2-BD59-A6C34878D82A}">
                    <a16:rowId xmlns:a16="http://schemas.microsoft.com/office/drawing/2014/main" val="293849292"/>
                  </a:ext>
                </a:extLst>
              </a:tr>
              <a:tr h="45720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ZA" sz="2000" u="none" strike="noStrike" dirty="0">
                          <a:solidFill>
                            <a:schemeClr val="tx1">
                              <a:lumMod val="75000"/>
                            </a:schemeClr>
                          </a:solidFill>
                          <a:effectLst/>
                          <a:latin typeface="+mj-lt"/>
                        </a:rPr>
                        <a:t>Ni</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ZA" sz="2000" u="none" strike="noStrike" dirty="0">
                          <a:solidFill>
                            <a:schemeClr val="tx1">
                              <a:lumMod val="75000"/>
                            </a:schemeClr>
                          </a:solidFill>
                          <a:effectLst/>
                          <a:latin typeface="+mj-lt"/>
                        </a:rPr>
                        <a:t>2.75</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20000"/>
                      </a:srgbClr>
                    </a:solidFill>
                  </a:tcPr>
                </a:tc>
                <a:tc>
                  <a:txBody>
                    <a:bodyPr/>
                    <a:lstStyle/>
                    <a:p>
                      <a:pPr algn="ctr" fontAlgn="b"/>
                      <a:r>
                        <a:rPr lang="en-US" sz="2000" b="0" i="0" u="none" strike="noStrike" dirty="0">
                          <a:solidFill>
                            <a:schemeClr val="tx1">
                              <a:lumMod val="75000"/>
                            </a:schemeClr>
                          </a:solidFill>
                          <a:effectLst/>
                          <a:latin typeface="+mj-lt"/>
                        </a:rPr>
                        <a:t>58.70</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extLst>
                  <a:ext uri="{0D108BD9-81ED-4DB2-BD59-A6C34878D82A}">
                    <a16:rowId xmlns:a16="http://schemas.microsoft.com/office/drawing/2014/main" val="2102904434"/>
                  </a:ext>
                </a:extLst>
              </a:tr>
              <a:tr h="44221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ZA" sz="2000" u="none" strike="noStrike" dirty="0">
                          <a:solidFill>
                            <a:schemeClr val="tx1">
                              <a:lumMod val="75000"/>
                            </a:schemeClr>
                          </a:solidFill>
                          <a:effectLst/>
                          <a:latin typeface="+mj-lt"/>
                        </a:rPr>
                        <a:t>Fe</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ZA" sz="2000" u="none" strike="noStrike" dirty="0">
                          <a:solidFill>
                            <a:schemeClr val="tx1">
                              <a:lumMod val="75000"/>
                            </a:schemeClr>
                          </a:solidFill>
                          <a:effectLst/>
                          <a:latin typeface="+mj-lt"/>
                        </a:rPr>
                        <a:t>60.30</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40000"/>
                      </a:srgbClr>
                    </a:solidFill>
                  </a:tcPr>
                </a:tc>
                <a:tc>
                  <a:txBody>
                    <a:bodyPr/>
                    <a:lstStyle/>
                    <a:p>
                      <a:pPr algn="ctr" fontAlgn="b"/>
                      <a:r>
                        <a:rPr lang="en-US" sz="2000" b="0" i="0" u="none" strike="noStrike" dirty="0">
                          <a:solidFill>
                            <a:schemeClr val="tx1">
                              <a:lumMod val="75000"/>
                            </a:schemeClr>
                          </a:solidFill>
                          <a:effectLst/>
                          <a:latin typeface="+mj-lt"/>
                        </a:rPr>
                        <a:t>55.85</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40000"/>
                      </a:srgbClr>
                    </a:solidFill>
                  </a:tcPr>
                </a:tc>
                <a:extLst>
                  <a:ext uri="{0D108BD9-81ED-4DB2-BD59-A6C34878D82A}">
                    <a16:rowId xmlns:a16="http://schemas.microsoft.com/office/drawing/2014/main" val="1801134084"/>
                  </a:ext>
                </a:extLst>
              </a:tr>
              <a:tr h="33553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ZA" sz="2000" u="none" strike="noStrike">
                          <a:solidFill>
                            <a:schemeClr val="tx1">
                              <a:lumMod val="75000"/>
                            </a:schemeClr>
                          </a:solidFill>
                          <a:effectLst/>
                          <a:latin typeface="+mj-lt"/>
                        </a:rPr>
                        <a:t>S</a:t>
                      </a:r>
                      <a:endParaRPr lang="en-ZA" sz="2000" b="0" i="0" u="none" strike="noStrike">
                        <a:solidFill>
                          <a:schemeClr val="tx1">
                            <a:lumMod val="75000"/>
                          </a:schemeClr>
                        </a:solidFill>
                        <a:effectLst/>
                        <a:latin typeface="+mj-lt"/>
                      </a:endParaRPr>
                    </a:p>
                  </a:txBody>
                  <a:tcPr marL="0" marR="0" marT="0" marB="0" anchor="b">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b"/>
                      <a:r>
                        <a:rPr lang="en-ZA" sz="2000" u="none" strike="noStrike" dirty="0">
                          <a:solidFill>
                            <a:schemeClr val="tx1">
                              <a:lumMod val="75000"/>
                            </a:schemeClr>
                          </a:solidFill>
                          <a:effectLst/>
                          <a:latin typeface="+mj-lt"/>
                        </a:rPr>
                        <a:t>34.85</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20000"/>
                      </a:srgbClr>
                    </a:solidFill>
                  </a:tcPr>
                </a:tc>
                <a:tc>
                  <a:txBody>
                    <a:bodyPr/>
                    <a:lstStyle/>
                    <a:p>
                      <a:pPr algn="ctr" fontAlgn="b"/>
                      <a:r>
                        <a:rPr lang="en-US" sz="2000" b="0" i="0" u="none" strike="noStrike" dirty="0">
                          <a:solidFill>
                            <a:schemeClr val="tx1">
                              <a:lumMod val="75000"/>
                            </a:schemeClr>
                          </a:solidFill>
                          <a:effectLst/>
                          <a:latin typeface="+mj-lt"/>
                        </a:rPr>
                        <a:t>32.07</a:t>
                      </a:r>
                      <a:endParaRPr lang="en-ZA" sz="2000" b="0" i="0" u="none" strike="noStrike" dirty="0">
                        <a:solidFill>
                          <a:schemeClr val="tx1">
                            <a:lumMod val="75000"/>
                          </a:schemeClr>
                        </a:solidFill>
                        <a:effectLst/>
                        <a:latin typeface="+mj-lt"/>
                      </a:endParaRPr>
                    </a:p>
                  </a:txBody>
                  <a:tcPr marL="0" marR="0" marT="0" marB="0" anchor="b">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0223B">
                        <a:tint val="20000"/>
                      </a:srgbClr>
                    </a:solidFill>
                  </a:tcPr>
                </a:tc>
                <a:extLst>
                  <a:ext uri="{0D108BD9-81ED-4DB2-BD59-A6C34878D82A}">
                    <a16:rowId xmlns:a16="http://schemas.microsoft.com/office/drawing/2014/main" val="3732634033"/>
                  </a:ext>
                </a:extLst>
              </a:tr>
            </a:tbl>
          </a:graphicData>
        </a:graphic>
      </p:graphicFrame>
      <p:graphicFrame>
        <p:nvGraphicFramePr>
          <p:cNvPr id="9" name="Table 8">
            <a:extLst>
              <a:ext uri="{FF2B5EF4-FFF2-40B4-BE49-F238E27FC236}">
                <a16:creationId xmlns:a16="http://schemas.microsoft.com/office/drawing/2014/main" id="{A56A690F-9747-BE07-ECA2-CA52AECBE047}"/>
              </a:ext>
            </a:extLst>
          </p:cNvPr>
          <p:cNvGraphicFramePr>
            <a:graphicFrameLocks noGrp="1"/>
          </p:cNvGraphicFramePr>
          <p:nvPr>
            <p:extLst>
              <p:ext uri="{D42A27DB-BD31-4B8C-83A1-F6EECF244321}">
                <p14:modId xmlns:p14="http://schemas.microsoft.com/office/powerpoint/2010/main" val="2753383495"/>
              </p:ext>
            </p:extLst>
          </p:nvPr>
        </p:nvGraphicFramePr>
        <p:xfrm>
          <a:off x="626772" y="3172732"/>
          <a:ext cx="4207140" cy="1737358"/>
        </p:xfrm>
        <a:graphic>
          <a:graphicData uri="http://schemas.openxmlformats.org/drawingml/2006/table">
            <a:tbl>
              <a:tblPr firstRow="1" bandRow="1">
                <a:tableStyleId>{5C22544A-7EE6-4342-B048-85BDC9FD1C3A}</a:tableStyleId>
              </a:tblPr>
              <a:tblGrid>
                <a:gridCol w="2103570">
                  <a:extLst>
                    <a:ext uri="{9D8B030D-6E8A-4147-A177-3AD203B41FA5}">
                      <a16:colId xmlns:a16="http://schemas.microsoft.com/office/drawing/2014/main" val="3785451912"/>
                    </a:ext>
                  </a:extLst>
                </a:gridCol>
                <a:gridCol w="2103570">
                  <a:extLst>
                    <a:ext uri="{9D8B030D-6E8A-4147-A177-3AD203B41FA5}">
                      <a16:colId xmlns:a16="http://schemas.microsoft.com/office/drawing/2014/main" val="2055807934"/>
                    </a:ext>
                  </a:extLst>
                </a:gridCol>
              </a:tblGrid>
              <a:tr h="517723">
                <a:tc>
                  <a:txBody>
                    <a:bodyPr/>
                    <a:lstStyle/>
                    <a:p>
                      <a:r>
                        <a:rPr lang="en-US" sz="2000" dirty="0">
                          <a:latin typeface="+mj-lt"/>
                        </a:rPr>
                        <a:t>Mineral </a:t>
                      </a:r>
                      <a:endParaRPr lang="en-ZA" sz="2000" dirty="0">
                        <a:latin typeface="+mj-lt"/>
                      </a:endParaRPr>
                    </a:p>
                  </a:txBody>
                  <a:tcPr/>
                </a:tc>
                <a:tc>
                  <a:txBody>
                    <a:bodyPr/>
                    <a:lstStyle/>
                    <a:p>
                      <a:r>
                        <a:rPr lang="en-US" sz="2000" dirty="0">
                          <a:latin typeface="+mj-lt"/>
                        </a:rPr>
                        <a:t>Formula</a:t>
                      </a:r>
                      <a:endParaRPr lang="en-ZA" sz="2000" dirty="0">
                        <a:latin typeface="+mj-lt"/>
                      </a:endParaRPr>
                    </a:p>
                  </a:txBody>
                  <a:tcPr/>
                </a:tc>
                <a:extLst>
                  <a:ext uri="{0D108BD9-81ED-4DB2-BD59-A6C34878D82A}">
                    <a16:rowId xmlns:a16="http://schemas.microsoft.com/office/drawing/2014/main" val="3230764751"/>
                  </a:ext>
                </a:extLst>
              </a:tr>
              <a:tr h="406545">
                <a:tc>
                  <a:txBody>
                    <a:bodyPr/>
                    <a:lstStyle/>
                    <a:p>
                      <a:pPr algn="l" fontAlgn="b"/>
                      <a:r>
                        <a:rPr lang="en-US" sz="2000" b="0" i="0" u="none" strike="noStrike" dirty="0">
                          <a:solidFill>
                            <a:schemeClr val="tx1">
                              <a:lumMod val="75000"/>
                            </a:schemeClr>
                          </a:solidFill>
                          <a:effectLst/>
                          <a:latin typeface="+mj-lt"/>
                        </a:rPr>
                        <a:t>B</a:t>
                      </a:r>
                      <a:r>
                        <a:rPr lang="en-ZA" sz="2000" b="0" i="0" u="none" strike="noStrike" dirty="0">
                          <a:solidFill>
                            <a:schemeClr val="tx1">
                              <a:lumMod val="75000"/>
                            </a:schemeClr>
                          </a:solidFill>
                          <a:effectLst/>
                          <a:latin typeface="+mj-lt"/>
                        </a:rPr>
                        <a:t>ornite</a:t>
                      </a:r>
                    </a:p>
                  </a:txBody>
                  <a:tcPr marL="6350" marR="6350" marT="6350" marB="0" anchor="b"/>
                </a:tc>
                <a:tc>
                  <a:txBody>
                    <a:bodyPr/>
                    <a:lstStyle/>
                    <a:p>
                      <a:pPr algn="l" fontAlgn="ctr"/>
                      <a:r>
                        <a:rPr lang="en-US" sz="2000" b="0" i="0" u="none" strike="noStrike" dirty="0">
                          <a:solidFill>
                            <a:schemeClr val="tx1">
                              <a:lumMod val="75000"/>
                            </a:schemeClr>
                          </a:solidFill>
                          <a:effectLst/>
                          <a:latin typeface="+mj-lt"/>
                        </a:rPr>
                        <a:t>C</a:t>
                      </a:r>
                      <a:r>
                        <a:rPr lang="en-ZA" sz="2000" b="0" i="0" u="none" strike="noStrike" dirty="0">
                          <a:solidFill>
                            <a:schemeClr val="tx1">
                              <a:lumMod val="75000"/>
                            </a:schemeClr>
                          </a:solidFill>
                          <a:effectLst/>
                          <a:latin typeface="+mj-lt"/>
                        </a:rPr>
                        <a:t>u</a:t>
                      </a:r>
                      <a:r>
                        <a:rPr lang="en-ZA" sz="2000" b="0" i="0" u="none" strike="noStrike" baseline="-25000" dirty="0">
                          <a:solidFill>
                            <a:schemeClr val="tx1">
                              <a:lumMod val="75000"/>
                            </a:schemeClr>
                          </a:solidFill>
                          <a:effectLst/>
                          <a:latin typeface="+mj-lt"/>
                        </a:rPr>
                        <a:t>5</a:t>
                      </a:r>
                      <a:r>
                        <a:rPr lang="en-ZA" sz="2000" b="0" i="0" u="none" strike="noStrike" dirty="0">
                          <a:solidFill>
                            <a:schemeClr val="tx1">
                              <a:lumMod val="75000"/>
                            </a:schemeClr>
                          </a:solidFill>
                          <a:effectLst/>
                          <a:latin typeface="+mj-lt"/>
                        </a:rPr>
                        <a:t>FeS</a:t>
                      </a:r>
                      <a:r>
                        <a:rPr lang="en-ZA" sz="2000" b="0" i="0" u="none" strike="noStrike" baseline="-25000" dirty="0">
                          <a:solidFill>
                            <a:schemeClr val="tx1">
                              <a:lumMod val="75000"/>
                            </a:schemeClr>
                          </a:solidFill>
                          <a:effectLst/>
                          <a:latin typeface="+mj-lt"/>
                        </a:rPr>
                        <a:t>4</a:t>
                      </a:r>
                    </a:p>
                  </a:txBody>
                  <a:tcPr marL="6350" marR="6350" marT="6350" marB="0" anchor="ctr"/>
                </a:tc>
                <a:extLst>
                  <a:ext uri="{0D108BD9-81ED-4DB2-BD59-A6C34878D82A}">
                    <a16:rowId xmlns:a16="http://schemas.microsoft.com/office/drawing/2014/main" val="4087017041"/>
                  </a:ext>
                </a:extLst>
              </a:tr>
              <a:tr h="406545">
                <a:tc>
                  <a:txBody>
                    <a:bodyPr/>
                    <a:lstStyle/>
                    <a:p>
                      <a:pPr algn="l" fontAlgn="b"/>
                      <a:r>
                        <a:rPr lang="en-US" sz="2000" b="0" i="0" u="none" strike="noStrike" dirty="0">
                          <a:solidFill>
                            <a:schemeClr val="tx1">
                              <a:lumMod val="75000"/>
                            </a:schemeClr>
                          </a:solidFill>
                          <a:effectLst/>
                          <a:latin typeface="+mj-lt"/>
                        </a:rPr>
                        <a:t>M</a:t>
                      </a:r>
                      <a:r>
                        <a:rPr lang="en-ZA" sz="2000" b="0" i="0" u="none" strike="noStrike" dirty="0">
                          <a:solidFill>
                            <a:schemeClr val="tx1">
                              <a:lumMod val="75000"/>
                            </a:schemeClr>
                          </a:solidFill>
                          <a:effectLst/>
                          <a:latin typeface="+mj-lt"/>
                        </a:rPr>
                        <a:t>illerite</a:t>
                      </a:r>
                    </a:p>
                  </a:txBody>
                  <a:tcPr marL="6350" marR="6350" marT="6350" marB="0" anchor="b"/>
                </a:tc>
                <a:tc>
                  <a:txBody>
                    <a:bodyPr/>
                    <a:lstStyle/>
                    <a:p>
                      <a:pPr algn="l" fontAlgn="b"/>
                      <a:r>
                        <a:rPr lang="en-US" sz="2000" b="0" i="0" u="none" strike="noStrike" dirty="0">
                          <a:solidFill>
                            <a:schemeClr val="tx1">
                              <a:lumMod val="75000"/>
                            </a:schemeClr>
                          </a:solidFill>
                          <a:effectLst/>
                          <a:latin typeface="+mj-lt"/>
                        </a:rPr>
                        <a:t>N</a:t>
                      </a:r>
                      <a:r>
                        <a:rPr lang="en-ZA" sz="2000" b="0" i="0" u="none" strike="noStrike" dirty="0">
                          <a:solidFill>
                            <a:schemeClr val="tx1">
                              <a:lumMod val="75000"/>
                            </a:schemeClr>
                          </a:solidFill>
                          <a:effectLst/>
                          <a:latin typeface="+mj-lt"/>
                        </a:rPr>
                        <a:t>iS</a:t>
                      </a:r>
                    </a:p>
                  </a:txBody>
                  <a:tcPr marL="6350" marR="6350" marT="6350" marB="0" anchor="b"/>
                </a:tc>
                <a:extLst>
                  <a:ext uri="{0D108BD9-81ED-4DB2-BD59-A6C34878D82A}">
                    <a16:rowId xmlns:a16="http://schemas.microsoft.com/office/drawing/2014/main" val="1639163160"/>
                  </a:ext>
                </a:extLst>
              </a:tr>
              <a:tr h="406545">
                <a:tc>
                  <a:txBody>
                    <a:bodyPr/>
                    <a:lstStyle/>
                    <a:p>
                      <a:pPr algn="l" fontAlgn="b"/>
                      <a:r>
                        <a:rPr lang="en-ZA" sz="2000" b="0" i="0" u="none" strike="noStrike" dirty="0">
                          <a:solidFill>
                            <a:schemeClr val="tx1">
                              <a:lumMod val="75000"/>
                            </a:schemeClr>
                          </a:solidFill>
                          <a:effectLst/>
                          <a:latin typeface="+mj-lt"/>
                        </a:rPr>
                        <a:t>Pyrite</a:t>
                      </a:r>
                    </a:p>
                  </a:txBody>
                  <a:tcPr marL="6350" marR="6350" marT="6350" marB="0" anchor="b"/>
                </a:tc>
                <a:tc>
                  <a:txBody>
                    <a:bodyPr/>
                    <a:lstStyle/>
                    <a:p>
                      <a:pPr algn="l" fontAlgn="b"/>
                      <a:r>
                        <a:rPr lang="en-ZA" sz="2000" b="0" i="0" u="none" strike="noStrike" dirty="0">
                          <a:solidFill>
                            <a:schemeClr val="tx1">
                              <a:lumMod val="75000"/>
                            </a:schemeClr>
                          </a:solidFill>
                          <a:effectLst/>
                          <a:latin typeface="+mj-lt"/>
                        </a:rPr>
                        <a:t>FeS</a:t>
                      </a:r>
                      <a:r>
                        <a:rPr lang="en-ZA" sz="2000" b="0" i="0" u="none" strike="noStrike" baseline="-25000" dirty="0">
                          <a:solidFill>
                            <a:schemeClr val="tx1">
                              <a:lumMod val="75000"/>
                            </a:schemeClr>
                          </a:solidFill>
                          <a:effectLst/>
                          <a:latin typeface="+mj-lt"/>
                        </a:rPr>
                        <a:t>2</a:t>
                      </a:r>
                      <a:endParaRPr lang="en-ZA" sz="2000" b="0" i="0" u="none" strike="noStrike" dirty="0">
                        <a:solidFill>
                          <a:schemeClr val="tx1">
                            <a:lumMod val="75000"/>
                          </a:schemeClr>
                        </a:solidFill>
                        <a:effectLst/>
                        <a:latin typeface="+mj-lt"/>
                      </a:endParaRPr>
                    </a:p>
                  </a:txBody>
                  <a:tcPr marL="6350" marR="6350" marT="6350" marB="0" anchor="b"/>
                </a:tc>
                <a:extLst>
                  <a:ext uri="{0D108BD9-81ED-4DB2-BD59-A6C34878D82A}">
                    <a16:rowId xmlns:a16="http://schemas.microsoft.com/office/drawing/2014/main" val="4053917506"/>
                  </a:ext>
                </a:extLst>
              </a:tr>
            </a:tbl>
          </a:graphicData>
        </a:graphic>
      </p:graphicFrame>
    </p:spTree>
    <p:extLst>
      <p:ext uri="{BB962C8B-B14F-4D97-AF65-F5344CB8AC3E}">
        <p14:creationId xmlns:p14="http://schemas.microsoft.com/office/powerpoint/2010/main" val="1645979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53A5E-4F2F-12BD-914D-83C61CBFFD36}"/>
            </a:ext>
          </a:extLst>
        </p:cNvPr>
        <p:cNvGrpSpPr/>
        <p:nvPr/>
      </p:nvGrpSpPr>
      <p:grpSpPr>
        <a:xfrm>
          <a:off x="0" y="0"/>
          <a:ext cx="0" cy="0"/>
          <a:chOff x="0" y="0"/>
          <a:chExt cx="0" cy="0"/>
        </a:xfrm>
      </p:grpSpPr>
      <p:pic>
        <p:nvPicPr>
          <p:cNvPr id="5" name="Picture">
            <a:extLst>
              <a:ext uri="{FF2B5EF4-FFF2-40B4-BE49-F238E27FC236}">
                <a16:creationId xmlns:a16="http://schemas.microsoft.com/office/drawing/2014/main" id="{C73909B2-2F33-4087-8383-1AB76E401A60}"/>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p:blipFill>
        <p:spPr>
          <a:xfrm>
            <a:off x="0" y="0"/>
            <a:ext cx="12192000" cy="6858001"/>
          </a:xfrm>
        </p:spPr>
      </p:pic>
      <p:sp>
        <p:nvSpPr>
          <p:cNvPr id="3" name="Rectangle 2">
            <a:extLst>
              <a:ext uri="{FF2B5EF4-FFF2-40B4-BE49-F238E27FC236}">
                <a16:creationId xmlns:a16="http://schemas.microsoft.com/office/drawing/2014/main" id="{506D0D27-590F-86D3-9EF5-8BB88D0EE4F1}"/>
              </a:ext>
            </a:extLst>
          </p:cNvPr>
          <p:cNvSpPr/>
          <p:nvPr/>
        </p:nvSpPr>
        <p:spPr>
          <a:xfrm>
            <a:off x="0" y="0"/>
            <a:ext cx="12192000" cy="3587750"/>
          </a:xfrm>
          <a:prstGeom prst="rect">
            <a:avLst/>
          </a:prstGeom>
          <a:gradFill flip="none" rotWithShape="1">
            <a:gsLst>
              <a:gs pos="32000">
                <a:schemeClr val="bg1">
                  <a:lumMod val="47000"/>
                  <a:alpha val="0"/>
                </a:schemeClr>
              </a:gs>
              <a:gs pos="100000">
                <a:srgbClr val="FFFFF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Photo by ...">
            <a:extLst>
              <a:ext uri="{FF2B5EF4-FFF2-40B4-BE49-F238E27FC236}">
                <a16:creationId xmlns:a16="http://schemas.microsoft.com/office/drawing/2014/main" id="{FD7C4313-752A-3652-6DA9-3B737F45655E}"/>
              </a:ext>
            </a:extLst>
          </p:cNvPr>
          <p:cNvSpPr txBox="1"/>
          <p:nvPr/>
        </p:nvSpPr>
        <p:spPr>
          <a:xfrm>
            <a:off x="10842366" y="6564563"/>
            <a:ext cx="1285239"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Stefan Els</a:t>
            </a:r>
          </a:p>
        </p:txBody>
      </p:sp>
      <p:grpSp>
        <p:nvGrpSpPr>
          <p:cNvPr id="9" name="Rectangle group">
            <a:extLst>
              <a:ext uri="{FF2B5EF4-FFF2-40B4-BE49-F238E27FC236}">
                <a16:creationId xmlns:a16="http://schemas.microsoft.com/office/drawing/2014/main" id="{B24E5035-4A0A-B9A0-E660-B0CF6B69986A}"/>
              </a:ext>
            </a:extLst>
          </p:cNvPr>
          <p:cNvGrpSpPr/>
          <p:nvPr/>
        </p:nvGrpSpPr>
        <p:grpSpPr>
          <a:xfrm>
            <a:off x="-1" y="1400537"/>
            <a:ext cx="12192001" cy="3384116"/>
            <a:chOff x="0" y="-827341"/>
            <a:chExt cx="9619085" cy="4723826"/>
          </a:xfrm>
        </p:grpSpPr>
        <p:sp>
          <p:nvSpPr>
            <p:cNvPr id="10" name="Rectangle">
              <a:extLst>
                <a:ext uri="{FF2B5EF4-FFF2-40B4-BE49-F238E27FC236}">
                  <a16:creationId xmlns:a16="http://schemas.microsoft.com/office/drawing/2014/main" id="{4BA3A40A-4380-C836-A60C-4393CF077AAA}"/>
                </a:ext>
              </a:extLst>
            </p:cNvPr>
            <p:cNvSpPr/>
            <p:nvPr/>
          </p:nvSpPr>
          <p:spPr>
            <a:xfrm>
              <a:off x="0" y="-827341"/>
              <a:ext cx="9619085" cy="4723826"/>
            </a:xfrm>
            <a:prstGeom prst="rect">
              <a:avLst/>
            </a:prstGeom>
            <a:solidFill>
              <a:srgbClr val="612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b="1" dirty="0">
                  <a:latin typeface="Arial" panose="020B0604020202020204" pitchFamily="34" charset="0"/>
                  <a:ea typeface="Calibri" panose="020F0502020204030204" pitchFamily="34" charset="0"/>
                  <a:cs typeface="Arial" panose="020B0604020202020204" pitchFamily="34" charset="0"/>
                </a:rPr>
                <a:t>Practical 3: Elements to Minerals Conversion</a:t>
              </a:r>
            </a:p>
            <a:p>
              <a:pPr algn="ctr"/>
              <a:r>
                <a:rPr lang="en-GB" sz="3600" b="1" dirty="0">
                  <a:latin typeface="Arial" panose="020B0604020202020204" pitchFamily="34" charset="0"/>
                  <a:ea typeface="Calibri" panose="020F0502020204030204" pitchFamily="34" charset="0"/>
                  <a:cs typeface="Arial" panose="020B0604020202020204" pitchFamily="34" charset="0"/>
                </a:rPr>
                <a:t>Exercise</a:t>
              </a:r>
              <a:endParaRPr lang="en-GB" sz="3600" b="1" dirty="0">
                <a:effectLst/>
                <a:latin typeface="Arial" panose="020B0604020202020204" pitchFamily="34" charset="0"/>
                <a:ea typeface="Calibri" panose="020F0502020204030204" pitchFamily="34" charset="0"/>
                <a:cs typeface="Arial" panose="020B0604020202020204" pitchFamily="34" charset="0"/>
              </a:endParaRPr>
            </a:p>
          </p:txBody>
        </p:sp>
        <p:sp>
          <p:nvSpPr>
            <p:cNvPr id="11" name="Rectangle">
              <a:extLst>
                <a:ext uri="{FF2B5EF4-FFF2-40B4-BE49-F238E27FC236}">
                  <a16:creationId xmlns:a16="http://schemas.microsoft.com/office/drawing/2014/main" id="{48AD89D3-2C41-E4EC-0EBD-4ACCD087E1D3}"/>
                </a:ext>
              </a:extLst>
            </p:cNvPr>
            <p:cNvSpPr/>
            <p:nvPr/>
          </p:nvSpPr>
          <p:spPr>
            <a:xfrm flipV="1">
              <a:off x="0" y="3633518"/>
              <a:ext cx="9568279" cy="24482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600"/>
            </a:p>
          </p:txBody>
        </p:sp>
      </p:grpSp>
      <p:pic>
        <p:nvPicPr>
          <p:cNvPr id="13" name="SU Logo">
            <a:extLst>
              <a:ext uri="{FF2B5EF4-FFF2-40B4-BE49-F238E27FC236}">
                <a16:creationId xmlns:a16="http://schemas.microsoft.com/office/drawing/2014/main" id="{9EDD22C8-EC32-5342-1C88-4999FDD93B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6808" y="-122990"/>
            <a:ext cx="3662576" cy="1980000"/>
          </a:xfrm>
          <a:prstGeom prst="rect">
            <a:avLst/>
          </a:prstGeom>
        </p:spPr>
      </p:pic>
      <p:pic>
        <p:nvPicPr>
          <p:cNvPr id="4" name="Picture 3">
            <a:extLst>
              <a:ext uri="{FF2B5EF4-FFF2-40B4-BE49-F238E27FC236}">
                <a16:creationId xmlns:a16="http://schemas.microsoft.com/office/drawing/2014/main" id="{0C12B965-9903-098B-1D8E-9574F5E8DD8E}"/>
              </a:ext>
            </a:extLst>
          </p:cNvPr>
          <p:cNvPicPr>
            <a:picLocks noChangeAspect="1"/>
          </p:cNvPicPr>
          <p:nvPr/>
        </p:nvPicPr>
        <p:blipFill rotWithShape="1">
          <a:blip r:embed="rId6">
            <a:duotone>
              <a:prstClr val="black"/>
              <a:schemeClr val="accent4">
                <a:tint val="45000"/>
                <a:satMod val="400000"/>
              </a:schemeClr>
            </a:duotone>
          </a:blip>
          <a:srcRect l="15293" t="20421" r="15890" b="18315"/>
          <a:stretch/>
        </p:blipFill>
        <p:spPr>
          <a:xfrm>
            <a:off x="7149620" y="301730"/>
            <a:ext cx="1719619" cy="614150"/>
          </a:xfrm>
          <a:prstGeom prst="rect">
            <a:avLst/>
          </a:prstGeom>
        </p:spPr>
      </p:pic>
    </p:spTree>
    <p:extLst>
      <p:ext uri="{BB962C8B-B14F-4D97-AF65-F5344CB8AC3E}">
        <p14:creationId xmlns:p14="http://schemas.microsoft.com/office/powerpoint/2010/main" val="2904082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AFFAC-7A3C-ACED-EA0F-87E64619C5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FEE95F6-E881-D2FE-4943-182875164BA1}"/>
              </a:ext>
            </a:extLst>
          </p:cNvPr>
          <p:cNvSpPr>
            <a:spLocks noGrp="1"/>
          </p:cNvSpPr>
          <p:nvPr>
            <p:ph type="title"/>
          </p:nvPr>
        </p:nvSpPr>
        <p:spPr/>
        <p:txBody>
          <a:bodyPr anchor="ctr"/>
          <a:lstStyle/>
          <a:p>
            <a:r>
              <a:rPr lang="en-GB" dirty="0"/>
              <a:t>Elements to Mineral Conversion - Exercise</a:t>
            </a:r>
          </a:p>
        </p:txBody>
      </p:sp>
      <p:sp>
        <p:nvSpPr>
          <p:cNvPr id="4" name="TextBox 3">
            <a:extLst>
              <a:ext uri="{FF2B5EF4-FFF2-40B4-BE49-F238E27FC236}">
                <a16:creationId xmlns:a16="http://schemas.microsoft.com/office/drawing/2014/main" id="{1ED1E931-6E48-BFA1-A1EC-025EB8EEF7DE}"/>
              </a:ext>
            </a:extLst>
          </p:cNvPr>
          <p:cNvSpPr txBox="1"/>
          <p:nvPr/>
        </p:nvSpPr>
        <p:spPr>
          <a:xfrm>
            <a:off x="11351940" y="6477921"/>
            <a:ext cx="748373" cy="30777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lang="en-GB" sz="1400" b="1" dirty="0">
                <a:solidFill>
                  <a:srgbClr val="000000"/>
                </a:solidFill>
              </a:rPr>
              <a:t>Slide 2</a:t>
            </a:r>
          </a:p>
        </p:txBody>
      </p:sp>
      <p:pic>
        <p:nvPicPr>
          <p:cNvPr id="2" name="Picture 1">
            <a:extLst>
              <a:ext uri="{FF2B5EF4-FFF2-40B4-BE49-F238E27FC236}">
                <a16:creationId xmlns:a16="http://schemas.microsoft.com/office/drawing/2014/main" id="{431862E9-39AF-BAB1-9D3E-529A39438EA2}"/>
              </a:ext>
            </a:extLst>
          </p:cNvPr>
          <p:cNvPicPr>
            <a:picLocks noChangeAspect="1"/>
          </p:cNvPicPr>
          <p:nvPr/>
        </p:nvPicPr>
        <p:blipFill rotWithShape="1">
          <a:blip r:embed="rId3"/>
          <a:srcRect t="18413" b="18084"/>
          <a:stretch/>
        </p:blipFill>
        <p:spPr>
          <a:xfrm>
            <a:off x="0" y="6192274"/>
            <a:ext cx="2498830" cy="636609"/>
          </a:xfrm>
          <a:prstGeom prst="rect">
            <a:avLst/>
          </a:prstGeom>
        </p:spPr>
      </p:pic>
      <p:sp>
        <p:nvSpPr>
          <p:cNvPr id="8" name="TextBox 7">
            <a:extLst>
              <a:ext uri="{FF2B5EF4-FFF2-40B4-BE49-F238E27FC236}">
                <a16:creationId xmlns:a16="http://schemas.microsoft.com/office/drawing/2014/main" id="{E2F31BA0-DC29-F86E-4E30-6F35240BA72C}"/>
              </a:ext>
            </a:extLst>
          </p:cNvPr>
          <p:cNvSpPr txBox="1"/>
          <p:nvPr/>
        </p:nvSpPr>
        <p:spPr>
          <a:xfrm>
            <a:off x="1" y="1434028"/>
            <a:ext cx="12192000" cy="3385542"/>
          </a:xfrm>
          <a:prstGeom prst="rect">
            <a:avLst/>
          </a:prstGeom>
          <a:noFill/>
        </p:spPr>
        <p:txBody>
          <a:bodyPr wrap="square">
            <a:spAutoFit/>
          </a:bodyPr>
          <a:lstStyle/>
          <a:p>
            <a:r>
              <a:rPr lang="en-ZA" dirty="0">
                <a:solidFill>
                  <a:srgbClr val="000000"/>
                </a:solidFill>
                <a:latin typeface="Arial" panose="020B0604020202020204" pitchFamily="34" charset="0"/>
                <a:cs typeface="Arial" panose="020B0604020202020204" pitchFamily="34" charset="0"/>
              </a:rPr>
              <a:t>Following the characterization of an ore a simplified version of the assay data is presented in Table 1. The mineralogical data is presented in Table 2. </a:t>
            </a:r>
            <a:r>
              <a:rPr lang="en-ZA" b="1" dirty="0">
                <a:solidFill>
                  <a:srgbClr val="000000"/>
                </a:solidFill>
                <a:latin typeface="Arial" panose="020B0604020202020204" pitchFamily="34" charset="0"/>
                <a:cs typeface="Arial" panose="020B0604020202020204" pitchFamily="34" charset="0"/>
              </a:rPr>
              <a:t>Based on this data, calculate the percentage of each mineral in the ore sample.</a:t>
            </a:r>
          </a:p>
          <a:p>
            <a:endParaRPr lang="en-ZA" sz="2000"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a:p>
            <a:endParaRPr lang="en-ZA" sz="2000" b="1" dirty="0">
              <a:solidFill>
                <a:srgbClr val="000000"/>
              </a:solidFill>
              <a:latin typeface="Arial" panose="020B0604020202020204" pitchFamily="34" charset="0"/>
              <a:cs typeface="Arial" panose="020B0604020202020204" pitchFamily="34" charset="0"/>
            </a:endParaRPr>
          </a:p>
        </p:txBody>
      </p:sp>
      <p:graphicFrame>
        <p:nvGraphicFramePr>
          <p:cNvPr id="5" name="Table 4">
            <a:extLst>
              <a:ext uri="{FF2B5EF4-FFF2-40B4-BE49-F238E27FC236}">
                <a16:creationId xmlns:a16="http://schemas.microsoft.com/office/drawing/2014/main" id="{9707E8A8-1C49-854C-4DF4-60F3D6C72958}"/>
              </a:ext>
            </a:extLst>
          </p:cNvPr>
          <p:cNvGraphicFramePr>
            <a:graphicFrameLocks noGrp="1"/>
          </p:cNvGraphicFramePr>
          <p:nvPr>
            <p:extLst>
              <p:ext uri="{D42A27DB-BD31-4B8C-83A1-F6EECF244321}">
                <p14:modId xmlns:p14="http://schemas.microsoft.com/office/powerpoint/2010/main" val="1317260917"/>
              </p:ext>
            </p:extLst>
          </p:nvPr>
        </p:nvGraphicFramePr>
        <p:xfrm>
          <a:off x="7217204" y="2645419"/>
          <a:ext cx="4810015" cy="3280732"/>
        </p:xfrm>
        <a:graphic>
          <a:graphicData uri="http://schemas.openxmlformats.org/drawingml/2006/table">
            <a:tbl>
              <a:tblPr firstRow="1" bandRow="1"/>
              <a:tblGrid>
                <a:gridCol w="1246110">
                  <a:extLst>
                    <a:ext uri="{9D8B030D-6E8A-4147-A177-3AD203B41FA5}">
                      <a16:colId xmlns:a16="http://schemas.microsoft.com/office/drawing/2014/main" val="2800475884"/>
                    </a:ext>
                  </a:extLst>
                </a:gridCol>
                <a:gridCol w="1687981">
                  <a:extLst>
                    <a:ext uri="{9D8B030D-6E8A-4147-A177-3AD203B41FA5}">
                      <a16:colId xmlns:a16="http://schemas.microsoft.com/office/drawing/2014/main" val="3937247917"/>
                    </a:ext>
                  </a:extLst>
                </a:gridCol>
                <a:gridCol w="1875924">
                  <a:extLst>
                    <a:ext uri="{9D8B030D-6E8A-4147-A177-3AD203B41FA5}">
                      <a16:colId xmlns:a16="http://schemas.microsoft.com/office/drawing/2014/main" val="2177998207"/>
                    </a:ext>
                  </a:extLst>
                </a:gridCol>
              </a:tblGrid>
              <a:tr h="45745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ZA" sz="2000" b="1" u="none" strike="noStrike" dirty="0">
                          <a:effectLst/>
                          <a:latin typeface="+mj-lt"/>
                        </a:rPr>
                        <a:t>Element</a:t>
                      </a:r>
                      <a:endParaRPr lang="en-ZA" sz="2000" b="1" i="0" u="none" strike="noStrike" dirty="0">
                        <a:solidFill>
                          <a:srgbClr val="000000"/>
                        </a:solidFill>
                        <a:effectLst/>
                        <a:latin typeface="+mj-lt"/>
                      </a:endParaRPr>
                    </a:p>
                  </a:txBody>
                  <a:tcPr marL="0" marR="0" marT="0" marB="0"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
                      <a:r>
                        <a:rPr lang="en-US" sz="2000" b="1" i="0" u="none" strike="noStrike" dirty="0">
                          <a:solidFill>
                            <a:schemeClr val="bg2"/>
                          </a:solidFill>
                          <a:effectLst/>
                          <a:latin typeface="+mj-lt"/>
                        </a:rPr>
                        <a:t>Chemical assay (Wt. %)</a:t>
                      </a:r>
                      <a:endParaRPr lang="en-ZA" sz="2000" b="1" i="0" u="none" strike="noStrike" dirty="0">
                        <a:solidFill>
                          <a:schemeClr val="bg2"/>
                        </a:solidFill>
                        <a:effectLst/>
                        <a:latin typeface="+mj-lt"/>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solidFill>
                  </a:tcPr>
                </a:tc>
                <a:tc>
                  <a:txBody>
                    <a:bodyPr/>
                    <a:lstStyle/>
                    <a:p>
                      <a:pPr algn="ctr" fontAlgn="b"/>
                      <a:r>
                        <a:rPr lang="en-US" sz="2000" b="1" i="0" u="none" strike="noStrike" dirty="0">
                          <a:solidFill>
                            <a:schemeClr val="bg2"/>
                          </a:solidFill>
                          <a:effectLst/>
                          <a:latin typeface="+mj-lt"/>
                        </a:rPr>
                        <a:t>Molar Mass (g.mol-1)</a:t>
                      </a:r>
                    </a:p>
                  </a:txBody>
                  <a:tcPr marL="0" marR="0" marT="0" marB="0"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solidFill>
                  </a:tcPr>
                </a:tc>
                <a:extLst>
                  <a:ext uri="{0D108BD9-81ED-4DB2-BD59-A6C34878D82A}">
                    <a16:rowId xmlns:a16="http://schemas.microsoft.com/office/drawing/2014/main" val="4036003431"/>
                  </a:ext>
                </a:extLst>
              </a:tr>
              <a:tr h="429587">
                <a:tc>
                  <a:txBody>
                    <a:bodyPr/>
                    <a:lstStyle/>
                    <a:p>
                      <a:pPr algn="ctr">
                        <a:buNone/>
                      </a:pPr>
                      <a:r>
                        <a:rPr lang="en-US" sz="2000" b="1" dirty="0">
                          <a:effectLst/>
                          <a:latin typeface="+mj-lt"/>
                          <a:ea typeface="Times New Roman" panose="02020603050405020304" pitchFamily="18" charset="0"/>
                          <a:cs typeface="Arial" panose="020B0604020202020204" pitchFamily="34" charset="0"/>
                        </a:rPr>
                        <a:t>Si</a:t>
                      </a:r>
                      <a:endParaRPr lang="en-ZA" sz="2000" dirty="0">
                        <a:effectLst/>
                        <a:latin typeface="+mj-lt"/>
                        <a:ea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40000"/>
                      </a:srgbClr>
                    </a:solidFill>
                  </a:tcPr>
                </a:tc>
                <a:tc>
                  <a:txBody>
                    <a:bodyPr/>
                    <a:lstStyle/>
                    <a:p>
                      <a:pPr algn="ctr">
                        <a:buNone/>
                      </a:pPr>
                      <a:r>
                        <a:rPr lang="en-US" sz="2000">
                          <a:effectLst/>
                          <a:latin typeface="+mj-lt"/>
                          <a:ea typeface="Times New Roman" panose="02020603050405020304" pitchFamily="18" charset="0"/>
                          <a:cs typeface="Arial" panose="020B0604020202020204" pitchFamily="34" charset="0"/>
                        </a:rPr>
                        <a:t>9,72</a:t>
                      </a:r>
                      <a:endParaRPr lang="en-ZA" sz="2000">
                        <a:effectLst/>
                        <a:latin typeface="+mj-lt"/>
                        <a:ea typeface="Times New Roman" panose="02020603050405020304" pitchFamily="18" charset="0"/>
                      </a:endParaRPr>
                    </a:p>
                  </a:txBody>
                  <a:tcPr marL="68580" marR="68580" marT="0" marB="0"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4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28,09</a:t>
                      </a:r>
                      <a:endParaRPr lang="en-ZA" sz="2000" dirty="0">
                        <a:effectLst/>
                        <a:latin typeface="+mj-lt"/>
                        <a:ea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40000"/>
                      </a:srgbClr>
                    </a:solidFill>
                  </a:tcPr>
                </a:tc>
                <a:extLst>
                  <a:ext uri="{0D108BD9-81ED-4DB2-BD59-A6C34878D82A}">
                    <a16:rowId xmlns:a16="http://schemas.microsoft.com/office/drawing/2014/main" val="293849292"/>
                  </a:ext>
                </a:extLst>
              </a:tr>
              <a:tr h="457200">
                <a:tc>
                  <a:txBody>
                    <a:bodyPr/>
                    <a:lstStyle/>
                    <a:p>
                      <a:pPr algn="ctr">
                        <a:buNone/>
                      </a:pPr>
                      <a:r>
                        <a:rPr lang="en-US" sz="2000" b="1" dirty="0">
                          <a:effectLst/>
                          <a:latin typeface="+mj-lt"/>
                          <a:ea typeface="Times New Roman" panose="02020603050405020304" pitchFamily="18" charset="0"/>
                          <a:cs typeface="Arial" panose="020B0604020202020204" pitchFamily="34" charset="0"/>
                        </a:rPr>
                        <a:t>Fe</a:t>
                      </a:r>
                      <a:endParaRPr lang="en-ZA" sz="2000" dirty="0">
                        <a:effectLst/>
                        <a:latin typeface="+mj-lt"/>
                        <a:ea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18,89</a:t>
                      </a:r>
                      <a:endParaRPr lang="en-ZA" sz="2000" dirty="0">
                        <a:effectLst/>
                        <a:latin typeface="+mj-lt"/>
                        <a:ea typeface="Times New Roman" panose="02020603050405020304" pitchFamily="18" charset="0"/>
                      </a:endParaRPr>
                    </a:p>
                  </a:txBody>
                  <a:tcPr marL="68580" marR="6858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a:effectLst/>
                          <a:latin typeface="+mj-lt"/>
                          <a:ea typeface="Times New Roman" panose="02020603050405020304" pitchFamily="18" charset="0"/>
                          <a:cs typeface="Arial" panose="020B0604020202020204" pitchFamily="34" charset="0"/>
                        </a:rPr>
                        <a:t>55,85</a:t>
                      </a:r>
                      <a:endParaRPr lang="en-ZA" sz="2000">
                        <a:effectLst/>
                        <a:latin typeface="+mj-lt"/>
                        <a:ea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extLst>
                  <a:ext uri="{0D108BD9-81ED-4DB2-BD59-A6C34878D82A}">
                    <a16:rowId xmlns:a16="http://schemas.microsoft.com/office/drawing/2014/main" val="2102904434"/>
                  </a:ext>
                </a:extLst>
              </a:tr>
              <a:tr h="442213">
                <a:tc>
                  <a:txBody>
                    <a:bodyPr/>
                    <a:lstStyle/>
                    <a:p>
                      <a:pPr algn="ctr">
                        <a:buNone/>
                      </a:pPr>
                      <a:r>
                        <a:rPr lang="en-US" sz="2000" b="1">
                          <a:effectLst/>
                          <a:latin typeface="+mj-lt"/>
                          <a:ea typeface="Times New Roman" panose="02020603050405020304" pitchFamily="18" charset="0"/>
                          <a:cs typeface="Arial" panose="020B0604020202020204" pitchFamily="34" charset="0"/>
                        </a:rPr>
                        <a:t>S</a:t>
                      </a:r>
                      <a:endParaRPr lang="en-ZA" sz="2000">
                        <a:effectLst/>
                        <a:latin typeface="+mj-lt"/>
                        <a:ea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4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22,33</a:t>
                      </a:r>
                      <a:endParaRPr lang="en-ZA" sz="2000" dirty="0">
                        <a:effectLst/>
                        <a:latin typeface="+mj-lt"/>
                        <a:ea typeface="Times New Roman" panose="02020603050405020304" pitchFamily="18" charset="0"/>
                      </a:endParaRPr>
                    </a:p>
                  </a:txBody>
                  <a:tcPr marL="68580" marR="6858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4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32,07</a:t>
                      </a:r>
                      <a:endParaRPr lang="en-ZA" sz="2000" dirty="0">
                        <a:effectLst/>
                        <a:latin typeface="+mj-lt"/>
                        <a:ea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40000"/>
                      </a:srgbClr>
                    </a:solidFill>
                  </a:tcPr>
                </a:tc>
                <a:extLst>
                  <a:ext uri="{0D108BD9-81ED-4DB2-BD59-A6C34878D82A}">
                    <a16:rowId xmlns:a16="http://schemas.microsoft.com/office/drawing/2014/main" val="1801134084"/>
                  </a:ext>
                </a:extLst>
              </a:tr>
              <a:tr h="335533">
                <a:tc>
                  <a:txBody>
                    <a:bodyPr/>
                    <a:lstStyle/>
                    <a:p>
                      <a:pPr algn="ctr">
                        <a:buNone/>
                      </a:pPr>
                      <a:r>
                        <a:rPr lang="en-US" sz="2000" b="1">
                          <a:effectLst/>
                          <a:latin typeface="+mj-lt"/>
                          <a:ea typeface="Times New Roman" panose="02020603050405020304" pitchFamily="18" charset="0"/>
                          <a:cs typeface="Arial" panose="020B0604020202020204" pitchFamily="34" charset="0"/>
                        </a:rPr>
                        <a:t>Cu</a:t>
                      </a:r>
                      <a:endParaRPr lang="en-ZA" sz="2000">
                        <a:effectLst/>
                        <a:latin typeface="+mj-lt"/>
                        <a:ea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a:effectLst/>
                          <a:latin typeface="+mj-lt"/>
                          <a:ea typeface="Times New Roman" panose="02020603050405020304" pitchFamily="18" charset="0"/>
                          <a:cs typeface="Arial" panose="020B0604020202020204" pitchFamily="34" charset="0"/>
                        </a:rPr>
                        <a:t>11,76</a:t>
                      </a:r>
                      <a:endParaRPr lang="en-ZA" sz="2000">
                        <a:effectLst/>
                        <a:latin typeface="+mj-lt"/>
                        <a:ea typeface="Times New Roman" panose="02020603050405020304" pitchFamily="18" charset="0"/>
                      </a:endParaRPr>
                    </a:p>
                  </a:txBody>
                  <a:tcPr marL="68580" marR="6858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63,55</a:t>
                      </a:r>
                      <a:endParaRPr lang="en-ZA" sz="2000" dirty="0">
                        <a:effectLst/>
                        <a:latin typeface="+mj-lt"/>
                        <a:ea typeface="Times New Roman" panose="02020603050405020304" pitchFamily="18" charset="0"/>
                      </a:endParaRPr>
                    </a:p>
                  </a:txBody>
                  <a:tcPr marL="68580" marR="6858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extLst>
                  <a:ext uri="{0D108BD9-81ED-4DB2-BD59-A6C34878D82A}">
                    <a16:rowId xmlns:a16="http://schemas.microsoft.com/office/drawing/2014/main" val="3732634033"/>
                  </a:ext>
                </a:extLst>
              </a:tr>
              <a:tr h="335533">
                <a:tc>
                  <a:txBody>
                    <a:bodyPr/>
                    <a:lstStyle/>
                    <a:p>
                      <a:pPr algn="ctr">
                        <a:buNone/>
                      </a:pPr>
                      <a:r>
                        <a:rPr lang="en-US" sz="2000" b="1">
                          <a:effectLst/>
                          <a:latin typeface="+mj-lt"/>
                          <a:ea typeface="Times New Roman" panose="02020603050405020304" pitchFamily="18" charset="0"/>
                          <a:cs typeface="Arial" panose="020B0604020202020204" pitchFamily="34" charset="0"/>
                        </a:rPr>
                        <a:t>Zn</a:t>
                      </a:r>
                      <a:endParaRPr lang="en-ZA" sz="2000">
                        <a:effectLst/>
                        <a:latin typeface="+mj-lt"/>
                        <a:ea typeface="Times New Roman" panose="02020603050405020304" pitchFamily="18" charset="0"/>
                      </a:endParaRPr>
                    </a:p>
                  </a:txBody>
                  <a:tcPr marL="68580" marR="6858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5,98</a:t>
                      </a:r>
                      <a:endParaRPr lang="en-ZA" sz="2000" dirty="0">
                        <a:effectLst/>
                        <a:latin typeface="+mj-lt"/>
                        <a:ea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65,39</a:t>
                      </a:r>
                      <a:endParaRPr lang="en-ZA" sz="2000" dirty="0">
                        <a:effectLst/>
                        <a:latin typeface="+mj-lt"/>
                        <a:ea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extLst>
                  <a:ext uri="{0D108BD9-81ED-4DB2-BD59-A6C34878D82A}">
                    <a16:rowId xmlns:a16="http://schemas.microsoft.com/office/drawing/2014/main" val="3004612091"/>
                  </a:ext>
                </a:extLst>
              </a:tr>
              <a:tr h="335533">
                <a:tc>
                  <a:txBody>
                    <a:bodyPr/>
                    <a:lstStyle/>
                    <a:p>
                      <a:pPr algn="ctr">
                        <a:buNone/>
                      </a:pPr>
                      <a:r>
                        <a:rPr lang="en-US" sz="2000" b="1">
                          <a:effectLst/>
                          <a:latin typeface="+mj-lt"/>
                          <a:ea typeface="Times New Roman" panose="02020603050405020304" pitchFamily="18" charset="0"/>
                          <a:cs typeface="Arial" panose="020B0604020202020204" pitchFamily="34" charset="0"/>
                        </a:rPr>
                        <a:t>Pb</a:t>
                      </a:r>
                      <a:endParaRPr lang="en-ZA" sz="2000">
                        <a:effectLst/>
                        <a:latin typeface="+mj-lt"/>
                        <a:ea typeface="Times New Roman" panose="02020603050405020304" pitchFamily="18" charset="0"/>
                      </a:endParaRPr>
                    </a:p>
                  </a:txBody>
                  <a:tcPr marL="68580" marR="6858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a:effectLst/>
                          <a:latin typeface="+mj-lt"/>
                          <a:ea typeface="Times New Roman" panose="02020603050405020304" pitchFamily="18" charset="0"/>
                          <a:cs typeface="Arial" panose="020B0604020202020204" pitchFamily="34" charset="0"/>
                        </a:rPr>
                        <a:t>8,72</a:t>
                      </a:r>
                      <a:endParaRPr lang="en-ZA" sz="2000">
                        <a:effectLst/>
                        <a:latin typeface="+mj-lt"/>
                        <a:ea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207,2</a:t>
                      </a:r>
                      <a:endParaRPr lang="en-ZA" sz="2000" dirty="0">
                        <a:effectLst/>
                        <a:latin typeface="+mj-lt"/>
                        <a:ea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0223B">
                        <a:tint val="20000"/>
                      </a:srgbClr>
                    </a:solidFill>
                  </a:tcPr>
                </a:tc>
                <a:extLst>
                  <a:ext uri="{0D108BD9-81ED-4DB2-BD59-A6C34878D82A}">
                    <a16:rowId xmlns:a16="http://schemas.microsoft.com/office/drawing/2014/main" val="1991564676"/>
                  </a:ext>
                </a:extLst>
              </a:tr>
              <a:tr h="335533">
                <a:tc>
                  <a:txBody>
                    <a:bodyPr/>
                    <a:lstStyle/>
                    <a:p>
                      <a:pPr algn="ctr">
                        <a:buNone/>
                      </a:pPr>
                      <a:r>
                        <a:rPr lang="en-US" sz="2000" b="1" dirty="0">
                          <a:effectLst/>
                          <a:latin typeface="+mj-lt"/>
                          <a:ea typeface="Times New Roman" panose="02020603050405020304" pitchFamily="18" charset="0"/>
                          <a:cs typeface="Arial" panose="020B0604020202020204" pitchFamily="34" charset="0"/>
                        </a:rPr>
                        <a:t>Ba</a:t>
                      </a:r>
                      <a:endParaRPr lang="en-ZA" sz="2000" dirty="0">
                        <a:effectLst/>
                        <a:latin typeface="+mj-lt"/>
                        <a:ea typeface="Times New Roman" panose="02020603050405020304" pitchFamily="18" charset="0"/>
                      </a:endParaRPr>
                    </a:p>
                  </a:txBody>
                  <a:tcPr marL="68580" marR="6858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6,67</a:t>
                      </a:r>
                      <a:endParaRPr lang="en-ZA" sz="2000" dirty="0">
                        <a:effectLst/>
                        <a:latin typeface="+mj-lt"/>
                        <a:ea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0223B">
                        <a:tint val="20000"/>
                      </a:srgbClr>
                    </a:solidFill>
                  </a:tcP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137,33</a:t>
                      </a:r>
                      <a:endParaRPr lang="en-ZA" sz="2000" dirty="0">
                        <a:effectLst/>
                        <a:latin typeface="+mj-lt"/>
                        <a:ea typeface="Times New Roman" panose="02020603050405020304" pitchFamily="18" charset="0"/>
                      </a:endParaRPr>
                    </a:p>
                  </a:txBody>
                  <a:tcPr marL="68580" marR="6858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0223B">
                        <a:tint val="20000"/>
                      </a:srgbClr>
                    </a:solidFill>
                  </a:tcPr>
                </a:tc>
                <a:extLst>
                  <a:ext uri="{0D108BD9-81ED-4DB2-BD59-A6C34878D82A}">
                    <a16:rowId xmlns:a16="http://schemas.microsoft.com/office/drawing/2014/main" val="1456752754"/>
                  </a:ext>
                </a:extLst>
              </a:tr>
            </a:tbl>
          </a:graphicData>
        </a:graphic>
      </p:graphicFrame>
      <p:graphicFrame>
        <p:nvGraphicFramePr>
          <p:cNvPr id="9" name="Table 8">
            <a:extLst>
              <a:ext uri="{FF2B5EF4-FFF2-40B4-BE49-F238E27FC236}">
                <a16:creationId xmlns:a16="http://schemas.microsoft.com/office/drawing/2014/main" id="{6B4E0F66-DBE5-E912-4134-714ECA3A8F49}"/>
              </a:ext>
            </a:extLst>
          </p:cNvPr>
          <p:cNvGraphicFramePr>
            <a:graphicFrameLocks noGrp="1"/>
          </p:cNvGraphicFramePr>
          <p:nvPr>
            <p:extLst>
              <p:ext uri="{D42A27DB-BD31-4B8C-83A1-F6EECF244321}">
                <p14:modId xmlns:p14="http://schemas.microsoft.com/office/powerpoint/2010/main" val="2221884192"/>
              </p:ext>
            </p:extLst>
          </p:nvPr>
        </p:nvGraphicFramePr>
        <p:xfrm>
          <a:off x="1525483" y="2645419"/>
          <a:ext cx="4936276" cy="3546855"/>
        </p:xfrm>
        <a:graphic>
          <a:graphicData uri="http://schemas.openxmlformats.org/drawingml/2006/table">
            <a:tbl>
              <a:tblPr firstRow="1" bandRow="1">
                <a:tableStyleId>{5C22544A-7EE6-4342-B048-85BDC9FD1C3A}</a:tableStyleId>
              </a:tblPr>
              <a:tblGrid>
                <a:gridCol w="1718786">
                  <a:extLst>
                    <a:ext uri="{9D8B030D-6E8A-4147-A177-3AD203B41FA5}">
                      <a16:colId xmlns:a16="http://schemas.microsoft.com/office/drawing/2014/main" val="3785451912"/>
                    </a:ext>
                  </a:extLst>
                </a:gridCol>
                <a:gridCol w="1502834">
                  <a:extLst>
                    <a:ext uri="{9D8B030D-6E8A-4147-A177-3AD203B41FA5}">
                      <a16:colId xmlns:a16="http://schemas.microsoft.com/office/drawing/2014/main" val="2055807934"/>
                    </a:ext>
                  </a:extLst>
                </a:gridCol>
                <a:gridCol w="1714656">
                  <a:extLst>
                    <a:ext uri="{9D8B030D-6E8A-4147-A177-3AD203B41FA5}">
                      <a16:colId xmlns:a16="http://schemas.microsoft.com/office/drawing/2014/main" val="3813909307"/>
                    </a:ext>
                  </a:extLst>
                </a:gridCol>
              </a:tblGrid>
              <a:tr h="517723">
                <a:tc>
                  <a:txBody>
                    <a:bodyPr/>
                    <a:lstStyle/>
                    <a:p>
                      <a:pPr algn="ctr"/>
                      <a:r>
                        <a:rPr lang="en-US" sz="2000" dirty="0">
                          <a:latin typeface="+mj-lt"/>
                        </a:rPr>
                        <a:t>Mineral </a:t>
                      </a:r>
                      <a:endParaRPr lang="en-ZA" sz="2000" dirty="0">
                        <a:latin typeface="+mj-lt"/>
                      </a:endParaRPr>
                    </a:p>
                  </a:txBody>
                  <a:tcPr anchor="ctr"/>
                </a:tc>
                <a:tc>
                  <a:txBody>
                    <a:bodyPr/>
                    <a:lstStyle/>
                    <a:p>
                      <a:pPr algn="ctr"/>
                      <a:r>
                        <a:rPr lang="en-US" sz="2000" dirty="0">
                          <a:latin typeface="+mj-lt"/>
                        </a:rPr>
                        <a:t>Formula</a:t>
                      </a:r>
                      <a:endParaRPr lang="en-ZA" sz="2000" dirty="0">
                        <a:latin typeface="+mj-lt"/>
                      </a:endParaRPr>
                    </a:p>
                  </a:txBody>
                  <a:tcPr anchor="ctr"/>
                </a:tc>
                <a:tc>
                  <a:txBody>
                    <a:bodyPr/>
                    <a:lstStyle/>
                    <a:p>
                      <a:pPr algn="ctr"/>
                      <a:r>
                        <a:rPr lang="en-US" sz="2000" dirty="0">
                          <a:latin typeface="+mj-lt"/>
                        </a:rPr>
                        <a:t>Molar mass (g/mol)</a:t>
                      </a:r>
                      <a:endParaRPr lang="en-ZA" sz="2000" dirty="0">
                        <a:latin typeface="+mj-lt"/>
                      </a:endParaRPr>
                    </a:p>
                  </a:txBody>
                  <a:tcPr anchor="ctr"/>
                </a:tc>
                <a:extLst>
                  <a:ext uri="{0D108BD9-81ED-4DB2-BD59-A6C34878D82A}">
                    <a16:rowId xmlns:a16="http://schemas.microsoft.com/office/drawing/2014/main" val="3230764751"/>
                  </a:ext>
                </a:extLst>
              </a:tr>
              <a:tr h="406545">
                <a:tc>
                  <a:txBody>
                    <a:bodyPr/>
                    <a:lstStyle/>
                    <a:p>
                      <a:pPr algn="ctr">
                        <a:buNone/>
                      </a:pPr>
                      <a:r>
                        <a:rPr lang="en-US" sz="2000">
                          <a:effectLst/>
                          <a:latin typeface="+mj-lt"/>
                          <a:ea typeface="Times New Roman" panose="02020603050405020304" pitchFamily="18" charset="0"/>
                          <a:cs typeface="Arial" panose="020B0604020202020204" pitchFamily="34" charset="0"/>
                        </a:rPr>
                        <a:t>Chalcopyrite</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CuFeS</a:t>
                      </a:r>
                      <a:r>
                        <a:rPr lang="en-US" sz="2000" baseline="-25000">
                          <a:effectLst/>
                          <a:latin typeface="+mj-lt"/>
                          <a:ea typeface="Times New Roman" panose="02020603050405020304" pitchFamily="18" charset="0"/>
                          <a:cs typeface="Arial" panose="020B0604020202020204" pitchFamily="34" charset="0"/>
                        </a:rPr>
                        <a:t>2</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183,52</a:t>
                      </a:r>
                      <a:endParaRPr lang="en-ZA" sz="2000">
                        <a:effectLst/>
                        <a:latin typeface="+mj-lt"/>
                        <a:ea typeface="Times New Roman" panose="02020603050405020304" pitchFamily="18" charset="0"/>
                      </a:endParaRPr>
                    </a:p>
                  </a:txBody>
                  <a:tcPr marL="68580" marR="68580" marT="0" marB="0" anchor="ctr"/>
                </a:tc>
                <a:extLst>
                  <a:ext uri="{0D108BD9-81ED-4DB2-BD59-A6C34878D82A}">
                    <a16:rowId xmlns:a16="http://schemas.microsoft.com/office/drawing/2014/main" val="4087017041"/>
                  </a:ext>
                </a:extLst>
              </a:tr>
              <a:tr h="406545">
                <a:tc>
                  <a:txBody>
                    <a:bodyPr/>
                    <a:lstStyle/>
                    <a:p>
                      <a:pPr algn="ctr">
                        <a:buNone/>
                      </a:pPr>
                      <a:r>
                        <a:rPr lang="en-US" sz="2000">
                          <a:effectLst/>
                          <a:latin typeface="+mj-lt"/>
                          <a:ea typeface="Times New Roman" panose="02020603050405020304" pitchFamily="18" charset="0"/>
                          <a:cs typeface="Arial" panose="020B0604020202020204" pitchFamily="34" charset="0"/>
                        </a:rPr>
                        <a:t>Galena</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PbS</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239,27</a:t>
                      </a:r>
                      <a:endParaRPr lang="en-ZA" sz="2000">
                        <a:effectLst/>
                        <a:latin typeface="+mj-lt"/>
                        <a:ea typeface="Times New Roman" panose="02020603050405020304" pitchFamily="18" charset="0"/>
                      </a:endParaRPr>
                    </a:p>
                  </a:txBody>
                  <a:tcPr marL="68580" marR="68580" marT="0" marB="0" anchor="ctr"/>
                </a:tc>
                <a:extLst>
                  <a:ext uri="{0D108BD9-81ED-4DB2-BD59-A6C34878D82A}">
                    <a16:rowId xmlns:a16="http://schemas.microsoft.com/office/drawing/2014/main" val="1639163160"/>
                  </a:ext>
                </a:extLst>
              </a:tr>
              <a:tr h="406545">
                <a:tc>
                  <a:txBody>
                    <a:bodyPr/>
                    <a:lstStyle/>
                    <a:p>
                      <a:pPr algn="ctr">
                        <a:buNone/>
                      </a:pPr>
                      <a:r>
                        <a:rPr lang="en-US" sz="2000">
                          <a:effectLst/>
                          <a:latin typeface="+mj-lt"/>
                          <a:ea typeface="Times New Roman" panose="02020603050405020304" pitchFamily="18" charset="0"/>
                          <a:cs typeface="Arial" panose="020B0604020202020204" pitchFamily="34" charset="0"/>
                        </a:rPr>
                        <a:t>Sphalerite</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ZnS</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97,46</a:t>
                      </a:r>
                      <a:endParaRPr lang="en-ZA" sz="2000">
                        <a:effectLst/>
                        <a:latin typeface="+mj-lt"/>
                        <a:ea typeface="Times New Roman" panose="02020603050405020304" pitchFamily="18" charset="0"/>
                      </a:endParaRPr>
                    </a:p>
                  </a:txBody>
                  <a:tcPr marL="68580" marR="68580" marT="0" marB="0" anchor="ctr"/>
                </a:tc>
                <a:extLst>
                  <a:ext uri="{0D108BD9-81ED-4DB2-BD59-A6C34878D82A}">
                    <a16:rowId xmlns:a16="http://schemas.microsoft.com/office/drawing/2014/main" val="4053917506"/>
                  </a:ext>
                </a:extLst>
              </a:tr>
              <a:tr h="406545">
                <a:tc>
                  <a:txBody>
                    <a:bodyPr/>
                    <a:lstStyle/>
                    <a:p>
                      <a:pPr algn="ctr">
                        <a:buNone/>
                      </a:pPr>
                      <a:r>
                        <a:rPr lang="en-US" sz="2000">
                          <a:effectLst/>
                          <a:latin typeface="+mj-lt"/>
                          <a:ea typeface="Times New Roman" panose="02020603050405020304" pitchFamily="18" charset="0"/>
                          <a:cs typeface="Arial" panose="020B0604020202020204" pitchFamily="34" charset="0"/>
                        </a:rPr>
                        <a:t>Barite</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BaSO</a:t>
                      </a:r>
                      <a:r>
                        <a:rPr lang="en-US" sz="2000" baseline="-25000" dirty="0">
                          <a:effectLst/>
                          <a:latin typeface="+mj-lt"/>
                          <a:ea typeface="Times New Roman" panose="02020603050405020304" pitchFamily="18" charset="0"/>
                          <a:cs typeface="Arial" panose="020B0604020202020204" pitchFamily="34" charset="0"/>
                        </a:rPr>
                        <a:t>4</a:t>
                      </a:r>
                      <a:endParaRPr lang="en-ZA" sz="2000" dirty="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233,39</a:t>
                      </a:r>
                      <a:endParaRPr lang="en-ZA" sz="2000">
                        <a:effectLst/>
                        <a:latin typeface="+mj-lt"/>
                        <a:ea typeface="Times New Roman" panose="02020603050405020304" pitchFamily="18" charset="0"/>
                      </a:endParaRPr>
                    </a:p>
                  </a:txBody>
                  <a:tcPr marL="68580" marR="68580" marT="0" marB="0" anchor="ctr"/>
                </a:tc>
                <a:extLst>
                  <a:ext uri="{0D108BD9-81ED-4DB2-BD59-A6C34878D82A}">
                    <a16:rowId xmlns:a16="http://schemas.microsoft.com/office/drawing/2014/main" val="1604146398"/>
                  </a:ext>
                </a:extLst>
              </a:tr>
              <a:tr h="406545">
                <a:tc>
                  <a:txBody>
                    <a:bodyPr/>
                    <a:lstStyle/>
                    <a:p>
                      <a:pPr algn="ctr">
                        <a:buNone/>
                      </a:pPr>
                      <a:r>
                        <a:rPr lang="en-US" sz="2000">
                          <a:effectLst/>
                          <a:latin typeface="+mj-lt"/>
                          <a:ea typeface="Times New Roman" panose="02020603050405020304" pitchFamily="18" charset="0"/>
                          <a:cs typeface="Arial" panose="020B0604020202020204" pitchFamily="34" charset="0"/>
                        </a:rPr>
                        <a:t>Pyrite</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FeS</a:t>
                      </a:r>
                      <a:r>
                        <a:rPr lang="en-US" sz="2000" baseline="-25000">
                          <a:effectLst/>
                          <a:latin typeface="+mj-lt"/>
                          <a:ea typeface="Times New Roman" panose="02020603050405020304" pitchFamily="18" charset="0"/>
                          <a:cs typeface="Arial" panose="020B0604020202020204" pitchFamily="34" charset="0"/>
                        </a:rPr>
                        <a:t>2</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119,98</a:t>
                      </a:r>
                      <a:endParaRPr lang="en-ZA" sz="2000">
                        <a:effectLst/>
                        <a:latin typeface="+mj-lt"/>
                        <a:ea typeface="Times New Roman" panose="02020603050405020304" pitchFamily="18" charset="0"/>
                      </a:endParaRPr>
                    </a:p>
                  </a:txBody>
                  <a:tcPr marL="68580" marR="68580" marT="0" marB="0" anchor="ctr"/>
                </a:tc>
                <a:extLst>
                  <a:ext uri="{0D108BD9-81ED-4DB2-BD59-A6C34878D82A}">
                    <a16:rowId xmlns:a16="http://schemas.microsoft.com/office/drawing/2014/main" val="1665259383"/>
                  </a:ext>
                </a:extLst>
              </a:tr>
              <a:tr h="406545">
                <a:tc>
                  <a:txBody>
                    <a:bodyPr/>
                    <a:lstStyle/>
                    <a:p>
                      <a:pPr algn="ctr">
                        <a:buNone/>
                      </a:pPr>
                      <a:r>
                        <a:rPr lang="en-US" sz="2000">
                          <a:effectLst/>
                          <a:latin typeface="+mj-lt"/>
                          <a:ea typeface="Times New Roman" panose="02020603050405020304" pitchFamily="18" charset="0"/>
                          <a:cs typeface="Arial" panose="020B0604020202020204" pitchFamily="34" charset="0"/>
                        </a:rPr>
                        <a:t>Magnetite</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Fe</a:t>
                      </a:r>
                      <a:r>
                        <a:rPr lang="en-US" sz="2000" baseline="-25000">
                          <a:effectLst/>
                          <a:latin typeface="+mj-lt"/>
                          <a:ea typeface="Times New Roman" panose="02020603050405020304" pitchFamily="18" charset="0"/>
                          <a:cs typeface="Arial" panose="020B0604020202020204" pitchFamily="34" charset="0"/>
                        </a:rPr>
                        <a:t>2</a:t>
                      </a:r>
                      <a:r>
                        <a:rPr lang="en-US" sz="2000">
                          <a:effectLst/>
                          <a:latin typeface="+mj-lt"/>
                          <a:ea typeface="Times New Roman" panose="02020603050405020304" pitchFamily="18" charset="0"/>
                          <a:cs typeface="Arial" panose="020B0604020202020204" pitchFamily="34" charset="0"/>
                        </a:rPr>
                        <a:t>O</a:t>
                      </a:r>
                      <a:r>
                        <a:rPr lang="en-US" sz="2000" baseline="-25000">
                          <a:effectLst/>
                          <a:latin typeface="+mj-lt"/>
                          <a:ea typeface="Times New Roman" panose="02020603050405020304" pitchFamily="18" charset="0"/>
                          <a:cs typeface="Arial" panose="020B0604020202020204" pitchFamily="34" charset="0"/>
                        </a:rPr>
                        <a:t>3</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159,69</a:t>
                      </a:r>
                      <a:endParaRPr lang="en-ZA" sz="2000" dirty="0">
                        <a:effectLst/>
                        <a:latin typeface="+mj-lt"/>
                        <a:ea typeface="Times New Roman" panose="02020603050405020304" pitchFamily="18" charset="0"/>
                      </a:endParaRPr>
                    </a:p>
                  </a:txBody>
                  <a:tcPr marL="68580" marR="68580" marT="0" marB="0" anchor="ctr"/>
                </a:tc>
                <a:extLst>
                  <a:ext uri="{0D108BD9-81ED-4DB2-BD59-A6C34878D82A}">
                    <a16:rowId xmlns:a16="http://schemas.microsoft.com/office/drawing/2014/main" val="3401262688"/>
                  </a:ext>
                </a:extLst>
              </a:tr>
              <a:tr h="406545">
                <a:tc>
                  <a:txBody>
                    <a:bodyPr/>
                    <a:lstStyle/>
                    <a:p>
                      <a:pPr algn="ctr">
                        <a:buNone/>
                      </a:pPr>
                      <a:r>
                        <a:rPr lang="en-US" sz="2000" dirty="0">
                          <a:effectLst/>
                          <a:latin typeface="+mj-lt"/>
                          <a:ea typeface="Times New Roman" panose="02020603050405020304" pitchFamily="18" charset="0"/>
                          <a:cs typeface="Arial" panose="020B0604020202020204" pitchFamily="34" charset="0"/>
                        </a:rPr>
                        <a:t>Quartz</a:t>
                      </a:r>
                      <a:endParaRPr lang="en-ZA" sz="2000" dirty="0">
                        <a:effectLst/>
                        <a:latin typeface="+mj-lt"/>
                        <a:ea typeface="Times New Roman" panose="02020603050405020304" pitchFamily="18" charset="0"/>
                      </a:endParaRPr>
                    </a:p>
                  </a:txBody>
                  <a:tcPr marL="68580" marR="68580" marT="0" marB="0" anchor="ctr"/>
                </a:tc>
                <a:tc>
                  <a:txBody>
                    <a:bodyPr/>
                    <a:lstStyle/>
                    <a:p>
                      <a:pPr algn="ctr">
                        <a:buNone/>
                      </a:pPr>
                      <a:r>
                        <a:rPr lang="en-US" sz="2000">
                          <a:effectLst/>
                          <a:latin typeface="+mj-lt"/>
                          <a:ea typeface="Times New Roman" panose="02020603050405020304" pitchFamily="18" charset="0"/>
                          <a:cs typeface="Arial" panose="020B0604020202020204" pitchFamily="34" charset="0"/>
                        </a:rPr>
                        <a:t>SiO</a:t>
                      </a:r>
                      <a:r>
                        <a:rPr lang="en-US" sz="2000" baseline="-25000">
                          <a:effectLst/>
                          <a:latin typeface="+mj-lt"/>
                          <a:ea typeface="Times New Roman" panose="02020603050405020304" pitchFamily="18" charset="0"/>
                          <a:cs typeface="Arial" panose="020B0604020202020204" pitchFamily="34" charset="0"/>
                        </a:rPr>
                        <a:t>2</a:t>
                      </a:r>
                      <a:endParaRPr lang="en-ZA" sz="2000">
                        <a:effectLst/>
                        <a:latin typeface="+mj-lt"/>
                        <a:ea typeface="Times New Roman" panose="02020603050405020304" pitchFamily="18" charset="0"/>
                      </a:endParaRPr>
                    </a:p>
                  </a:txBody>
                  <a:tcPr marL="68580" marR="68580" marT="0" marB="0" anchor="ctr"/>
                </a:tc>
                <a:tc>
                  <a:txBody>
                    <a:bodyPr/>
                    <a:lstStyle/>
                    <a:p>
                      <a:pPr algn="ctr">
                        <a:buNone/>
                      </a:pPr>
                      <a:r>
                        <a:rPr lang="en-US" sz="2000" dirty="0">
                          <a:effectLst/>
                          <a:latin typeface="+mj-lt"/>
                          <a:ea typeface="Times New Roman" panose="02020603050405020304" pitchFamily="18" charset="0"/>
                          <a:cs typeface="Arial" panose="020B0604020202020204" pitchFamily="34" charset="0"/>
                        </a:rPr>
                        <a:t>60,08</a:t>
                      </a:r>
                      <a:endParaRPr lang="en-ZA" sz="2000" dirty="0">
                        <a:effectLst/>
                        <a:latin typeface="+mj-lt"/>
                        <a:ea typeface="Times New Roman" panose="02020603050405020304" pitchFamily="18" charset="0"/>
                      </a:endParaRPr>
                    </a:p>
                  </a:txBody>
                  <a:tcPr marL="68580" marR="68580" marT="0" marB="0" anchor="ctr"/>
                </a:tc>
                <a:extLst>
                  <a:ext uri="{0D108BD9-81ED-4DB2-BD59-A6C34878D82A}">
                    <a16:rowId xmlns:a16="http://schemas.microsoft.com/office/drawing/2014/main" val="786748581"/>
                  </a:ext>
                </a:extLst>
              </a:tr>
            </a:tbl>
          </a:graphicData>
        </a:graphic>
      </p:graphicFrame>
      <p:sp>
        <p:nvSpPr>
          <p:cNvPr id="7" name="TextBox 6">
            <a:extLst>
              <a:ext uri="{FF2B5EF4-FFF2-40B4-BE49-F238E27FC236}">
                <a16:creationId xmlns:a16="http://schemas.microsoft.com/office/drawing/2014/main" id="{4F4E8F35-2DD3-8211-9065-53C8CE5E9D9F}"/>
              </a:ext>
            </a:extLst>
          </p:cNvPr>
          <p:cNvSpPr txBox="1"/>
          <p:nvPr/>
        </p:nvSpPr>
        <p:spPr>
          <a:xfrm>
            <a:off x="720090" y="2364450"/>
            <a:ext cx="6164580" cy="338554"/>
          </a:xfrm>
          <a:prstGeom prst="rect">
            <a:avLst/>
          </a:prstGeom>
          <a:noFill/>
        </p:spPr>
        <p:txBody>
          <a:bodyPr wrap="square">
            <a:spAutoFit/>
          </a:bodyPr>
          <a:lstStyle/>
          <a:p>
            <a:pPr algn="ct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Table 1: Chemical assay data of the ore sample</a:t>
            </a:r>
            <a:r>
              <a:rPr lang="en-US" sz="1600" dirty="0">
                <a:effectLst/>
                <a:latin typeface="Arial" panose="020B0604020202020204" pitchFamily="34" charset="0"/>
                <a:ea typeface="Times New Roman" panose="02020603050405020304" pitchFamily="18" charset="0"/>
                <a:cs typeface="Arial" panose="020B0604020202020204" pitchFamily="34" charset="0"/>
              </a:rPr>
              <a:t>.</a:t>
            </a:r>
            <a:endParaRPr lang="en-ZA" sz="160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1" name="TextBox 10">
            <a:extLst>
              <a:ext uri="{FF2B5EF4-FFF2-40B4-BE49-F238E27FC236}">
                <a16:creationId xmlns:a16="http://schemas.microsoft.com/office/drawing/2014/main" id="{5532D6D2-6696-BC98-509F-2344CE7875A4}"/>
              </a:ext>
            </a:extLst>
          </p:cNvPr>
          <p:cNvSpPr txBox="1"/>
          <p:nvPr/>
        </p:nvSpPr>
        <p:spPr>
          <a:xfrm>
            <a:off x="6096000" y="2347490"/>
            <a:ext cx="6164580" cy="338554"/>
          </a:xfrm>
          <a:prstGeom prst="rect">
            <a:avLst/>
          </a:prstGeom>
          <a:noFill/>
        </p:spPr>
        <p:txBody>
          <a:bodyPr wrap="square">
            <a:spAutoFit/>
          </a:bodyPr>
          <a:lstStyle/>
          <a:p>
            <a:pPr algn="ctr"/>
            <a:r>
              <a:rPr lang="en-US" sz="16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Table 2: Mineralogical data of the ore sample</a:t>
            </a:r>
            <a:r>
              <a:rPr lang="en-US" sz="1200" dirty="0">
                <a:effectLst/>
                <a:latin typeface="Arial" panose="020B0604020202020204" pitchFamily="34" charset="0"/>
                <a:ea typeface="Times New Roman" panose="02020603050405020304" pitchFamily="18" charset="0"/>
                <a:cs typeface="Arial" panose="020B0604020202020204" pitchFamily="34" charset="0"/>
              </a:rPr>
              <a:t>.</a:t>
            </a:r>
            <a:endParaRPr lang="en-ZA" sz="12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382567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35DFA33-9EF1-B4C8-F6A1-1B605D6914CB}"/>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p:spPr>
      </p:pic>
      <p:grpSp>
        <p:nvGrpSpPr>
          <p:cNvPr id="18" name="Rectangle group">
            <a:extLst>
              <a:ext uri="{FF2B5EF4-FFF2-40B4-BE49-F238E27FC236}">
                <a16:creationId xmlns:a16="http://schemas.microsoft.com/office/drawing/2014/main" id="{12BA8B44-9AE1-BA73-B361-6168DDDC75CC}"/>
              </a:ext>
            </a:extLst>
          </p:cNvPr>
          <p:cNvGrpSpPr/>
          <p:nvPr/>
        </p:nvGrpSpPr>
        <p:grpSpPr>
          <a:xfrm>
            <a:off x="-1" y="2555934"/>
            <a:ext cx="12192001" cy="1857895"/>
            <a:chOff x="0" y="1352622"/>
            <a:chExt cx="5040000" cy="2543863"/>
          </a:xfrm>
        </p:grpSpPr>
        <p:sp>
          <p:nvSpPr>
            <p:cNvPr id="19" name="Rectangle">
              <a:extLst>
                <a:ext uri="{FF2B5EF4-FFF2-40B4-BE49-F238E27FC236}">
                  <a16:creationId xmlns:a16="http://schemas.microsoft.com/office/drawing/2014/main" id="{62B43E37-B1DB-88CC-1A79-479F70AEF773}"/>
                </a:ext>
              </a:extLst>
            </p:cNvPr>
            <p:cNvSpPr/>
            <p:nvPr/>
          </p:nvSpPr>
          <p:spPr>
            <a:xfrm>
              <a:off x="0" y="1352622"/>
              <a:ext cx="5040000" cy="2389352"/>
            </a:xfrm>
            <a:prstGeom prst="rect">
              <a:avLst/>
            </a:prstGeom>
            <a:solidFill>
              <a:srgbClr val="6122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a:extLst>
                <a:ext uri="{FF2B5EF4-FFF2-40B4-BE49-F238E27FC236}">
                  <a16:creationId xmlns:a16="http://schemas.microsoft.com/office/drawing/2014/main" id="{02CF8D00-A369-31C8-5B83-33D1D699E5FA}"/>
                </a:ext>
              </a:extLst>
            </p:cNvPr>
            <p:cNvSpPr/>
            <p:nvPr/>
          </p:nvSpPr>
          <p:spPr>
            <a:xfrm>
              <a:off x="0" y="3741974"/>
              <a:ext cx="5040000" cy="15451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pic>
        <p:nvPicPr>
          <p:cNvPr id="12" name="SU Logo">
            <a:extLst>
              <a:ext uri="{FF2B5EF4-FFF2-40B4-BE49-F238E27FC236}">
                <a16:creationId xmlns:a16="http://schemas.microsoft.com/office/drawing/2014/main" id="{9C2668E0-3430-57B6-5CC7-8EDEE82762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52416" y="-115153"/>
            <a:ext cx="3662576" cy="1980000"/>
          </a:xfrm>
          <a:prstGeom prst="rect">
            <a:avLst/>
          </a:prstGeom>
        </p:spPr>
      </p:pic>
      <p:sp>
        <p:nvSpPr>
          <p:cNvPr id="3" name="Photo by ...">
            <a:extLst>
              <a:ext uri="{FF2B5EF4-FFF2-40B4-BE49-F238E27FC236}">
                <a16:creationId xmlns:a16="http://schemas.microsoft.com/office/drawing/2014/main" id="{775E0996-7D3F-8939-1157-3A58FA01AA65}"/>
              </a:ext>
            </a:extLst>
          </p:cNvPr>
          <p:cNvSpPr txBox="1"/>
          <p:nvPr/>
        </p:nvSpPr>
        <p:spPr>
          <a:xfrm>
            <a:off x="10842366" y="6564563"/>
            <a:ext cx="1285239" cy="230832"/>
          </a:xfrm>
          <a:prstGeom prst="rect">
            <a:avLst/>
          </a:prstGeom>
          <a:noFill/>
        </p:spPr>
        <p:txBody>
          <a:bodyPr wrap="square" rtlCol="0">
            <a:spAutoFit/>
          </a:bodyPr>
          <a:lstStyle/>
          <a:p>
            <a:pPr algn="r"/>
            <a:r>
              <a:rPr lang="en-GB" sz="900" dirty="0">
                <a:solidFill>
                  <a:schemeClr val="bg1">
                    <a:lumMod val="95000"/>
                  </a:schemeClr>
                </a:solidFill>
                <a:latin typeface="Trebuchet MS" panose="020B0703020202090204" pitchFamily="34" charset="0"/>
              </a:rPr>
              <a:t>Photo by Stefan Els</a:t>
            </a:r>
          </a:p>
        </p:txBody>
      </p:sp>
      <p:sp>
        <p:nvSpPr>
          <p:cNvPr id="4" name="Title 2">
            <a:extLst>
              <a:ext uri="{FF2B5EF4-FFF2-40B4-BE49-F238E27FC236}">
                <a16:creationId xmlns:a16="http://schemas.microsoft.com/office/drawing/2014/main" id="{D5FC015E-4DE7-0D74-76F6-944505386206}"/>
              </a:ext>
            </a:extLst>
          </p:cNvPr>
          <p:cNvSpPr>
            <a:spLocks noGrp="1"/>
          </p:cNvSpPr>
          <p:nvPr>
            <p:ph type="title"/>
          </p:nvPr>
        </p:nvSpPr>
        <p:spPr>
          <a:xfrm>
            <a:off x="3890179" y="2700415"/>
            <a:ext cx="4411640" cy="1456087"/>
          </a:xfrm>
        </p:spPr>
        <p:txBody>
          <a:bodyPr>
            <a:normAutofit/>
          </a:bodyPr>
          <a:lstStyle/>
          <a:p>
            <a:pPr algn="ctr"/>
            <a:r>
              <a:rPr lang="en-US" sz="4800" dirty="0"/>
              <a:t>Thank you!</a:t>
            </a:r>
          </a:p>
        </p:txBody>
      </p:sp>
      <p:pic>
        <p:nvPicPr>
          <p:cNvPr id="2" name="Picture 1">
            <a:extLst>
              <a:ext uri="{FF2B5EF4-FFF2-40B4-BE49-F238E27FC236}">
                <a16:creationId xmlns:a16="http://schemas.microsoft.com/office/drawing/2014/main" id="{02BD3F99-D5BC-045F-3126-2412CA766D55}"/>
              </a:ext>
            </a:extLst>
          </p:cNvPr>
          <p:cNvPicPr>
            <a:picLocks noChangeAspect="1"/>
          </p:cNvPicPr>
          <p:nvPr/>
        </p:nvPicPr>
        <p:blipFill rotWithShape="1">
          <a:blip r:embed="rId6">
            <a:duotone>
              <a:schemeClr val="accent4">
                <a:shade val="45000"/>
                <a:satMod val="135000"/>
              </a:schemeClr>
              <a:prstClr val="white"/>
            </a:duotone>
            <a:extLst>
              <a:ext uri="{BEBA8EAE-BF5A-486C-A8C5-ECC9F3942E4B}">
                <a14:imgProps xmlns:a14="http://schemas.microsoft.com/office/drawing/2010/main">
                  <a14:imgLayer r:embed="rId7">
                    <a14:imgEffect>
                      <a14:brightnessContrast bright="-20000" contrast="40000"/>
                    </a14:imgEffect>
                  </a14:imgLayer>
                </a14:imgProps>
              </a:ext>
            </a:extLst>
          </a:blip>
          <a:srcRect l="15293" t="20421" r="15890" b="18315"/>
          <a:stretch/>
        </p:blipFill>
        <p:spPr>
          <a:xfrm>
            <a:off x="7174365" y="405022"/>
            <a:ext cx="1719619" cy="614150"/>
          </a:xfrm>
          <a:prstGeom prst="rect">
            <a:avLst/>
          </a:prstGeom>
        </p:spPr>
      </p:pic>
    </p:spTree>
    <p:extLst>
      <p:ext uri="{BB962C8B-B14F-4D97-AF65-F5344CB8AC3E}">
        <p14:creationId xmlns:p14="http://schemas.microsoft.com/office/powerpoint/2010/main" val="3928197991"/>
      </p:ext>
    </p:extLst>
  </p:cSld>
  <p:clrMapOvr>
    <a:masterClrMapping/>
  </p:clrMapOvr>
</p:sld>
</file>

<file path=ppt/theme/theme1.xml><?xml version="1.0" encoding="utf-8"?>
<a:theme xmlns:a="http://schemas.openxmlformats.org/drawingml/2006/main" name="Office Theme">
  <a:themeElements>
    <a:clrScheme name="EGINEERING#2022">
      <a:dk1>
        <a:srgbClr val="4D5356"/>
      </a:dk1>
      <a:lt1>
        <a:srgbClr val="FFFFFF"/>
      </a:lt1>
      <a:dk2>
        <a:srgbClr val="4D5356"/>
      </a:dk2>
      <a:lt2>
        <a:srgbClr val="FFFFFF"/>
      </a:lt2>
      <a:accent1>
        <a:srgbClr val="61223B"/>
      </a:accent1>
      <a:accent2>
        <a:srgbClr val="B79962"/>
      </a:accent2>
      <a:accent3>
        <a:srgbClr val="EBA900"/>
      </a:accent3>
      <a:accent4>
        <a:srgbClr val="8C979A"/>
      </a:accent4>
      <a:accent5>
        <a:srgbClr val="61223B"/>
      </a:accent5>
      <a:accent6>
        <a:srgbClr val="8B2346"/>
      </a:accent6>
      <a:hlink>
        <a:srgbClr val="B79962"/>
      </a:hlink>
      <a:folHlink>
        <a:srgbClr val="8C979A"/>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47837C7FC0EF45B4D143258928F0D5" ma:contentTypeVersion="3" ma:contentTypeDescription="Create a new document." ma:contentTypeScope="" ma:versionID="ae981a93983b7f2bf04dc1614e8edeb6">
  <xsd:schema xmlns:xsd="http://www.w3.org/2001/XMLSchema" xmlns:xs="http://www.w3.org/2001/XMLSchema" xmlns:p="http://schemas.microsoft.com/office/2006/metadata/properties" xmlns:ns2="f99d493c-dd5b-4acc-9581-74ed9d1da901" targetNamespace="http://schemas.microsoft.com/office/2006/metadata/properties" ma:root="true" ma:fieldsID="569c7946c6acd4f0b3168ca2a4b0cc34" ns2:_="">
    <xsd:import namespace="f99d493c-dd5b-4acc-9581-74ed9d1da901"/>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9d493c-dd5b-4acc-9581-74ed9d1da9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600985-F05D-493C-9059-1C492939CD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9d493c-dd5b-4acc-9581-74ed9d1da9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1DC47-1D07-41D0-B046-AB9C07CC5F0D}">
  <ds:schemaRefs>
    <ds:schemaRef ds:uri="http://schemas.microsoft.com/office/2006/documentManagement/types"/>
    <ds:schemaRef ds:uri="http://www.w3.org/XML/1998/namespace"/>
    <ds:schemaRef ds:uri="http://schemas.microsoft.com/office/infopath/2007/PartnerControls"/>
    <ds:schemaRef ds:uri="http://purl.org/dc/dcmitype/"/>
    <ds:schemaRef ds:uri="http://schemas.openxmlformats.org/package/2006/metadata/core-properties"/>
    <ds:schemaRef ds:uri="http://purl.org/dc/elements/1.1/"/>
    <ds:schemaRef ds:uri="f99d493c-dd5b-4acc-9581-74ed9d1da901"/>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DC52E39A-4520-4B30-9DDC-086DE856A8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65720</TotalTime>
  <Words>746</Words>
  <Application>Microsoft Office PowerPoint</Application>
  <PresentationFormat>Widescreen</PresentationFormat>
  <Paragraphs>148</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Trebuchet MS</vt:lpstr>
      <vt:lpstr>Wingdings</vt:lpstr>
      <vt:lpstr>Office Theme</vt:lpstr>
      <vt:lpstr>PowerPoint Presentation</vt:lpstr>
      <vt:lpstr>Outcomes</vt:lpstr>
      <vt:lpstr>Elements to Minerals Conversion</vt:lpstr>
      <vt:lpstr>PowerPoint Presentation</vt:lpstr>
      <vt:lpstr>Elements to Mineral Conversion - Example</vt:lpstr>
      <vt:lpstr>PowerPoint Presentation</vt:lpstr>
      <vt:lpstr>Elements to Mineral Conversion - Exercise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Muller, L, Mev [lm2@sun.ac.za]</dc:creator>
  <cp:lastModifiedBy>May, MBM, Dr [bambesiwem@sun.ac.za]</cp:lastModifiedBy>
  <cp:revision>953</cp:revision>
  <dcterms:created xsi:type="dcterms:W3CDTF">2021-09-15T08:20:16Z</dcterms:created>
  <dcterms:modified xsi:type="dcterms:W3CDTF">2025-06-12T06:37:52Z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0x010100B647837C7FC0EF45B4D143258928F0D5</vt:lpwstr>
  </property>
  <property fmtid="{D5CDD505-2E9C-101B-9397-08002B2CF9AE}" pid="3" name="MediaServiceImageTags">
    <vt:lpwstr/>
  </property>
</Properties>
</file>